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8" r:id="rId8"/>
    <p:sldId id="262" r:id="rId9"/>
    <p:sldId id="263" r:id="rId10"/>
    <p:sldId id="264" r:id="rId11"/>
    <p:sldId id="270" r:id="rId12"/>
    <p:sldId id="271" r:id="rId13"/>
    <p:sldId id="272" r:id="rId14"/>
    <p:sldId id="273" r:id="rId15"/>
    <p:sldId id="274" r:id="rId16"/>
    <p:sldId id="275"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90"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E43AA9-39D0-4A97-8BB3-084A4B05BA98}" type="datetimeFigureOut">
              <a:rPr kumimoji="1" lang="ja-JP" altLang="en-US" smtClean="0"/>
              <a:pPr/>
              <a:t>2010/10/13</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D6B310-80E3-42B0-9DC6-D071821FCAA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14CF3-5378-4807-9071-CD1C58F8D7A9}" type="datetimeFigureOut">
              <a:rPr kumimoji="1" lang="ja-JP" altLang="en-US" smtClean="0"/>
              <a:pPr/>
              <a:t>2010/10/13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5C0ED-A93B-406E-A74B-D394DA8F4AC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275C0ED-A93B-406E-A74B-D394DA8F4AC0}"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275C0ED-A93B-406E-A74B-D394DA8F4AC0}"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サブタイトル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FD614A7D-965F-4173-A706-AA12E282DAEE}" type="datetime1">
              <a:rPr kumimoji="1" lang="ja-JP" altLang="en-US" smtClean="0"/>
              <a:pPr/>
              <a:t>2010/10/13</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7" name="直線コネクタ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円/楕円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円/楕円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スライド番号プレースホル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559D81-7379-4439-8D91-1E1B1448D352}" type="slidenum">
              <a:rPr kumimoji="1" lang="ja-JP" altLang="en-US" smtClean="0"/>
              <a:pPr/>
              <a:t>&lt;#&gt;</a:t>
            </a:fld>
            <a:endParaRPr kumimoji="1" lang="ja-JP" altLang="en-US"/>
          </a:p>
        </p:txBody>
      </p:sp>
      <p:sp>
        <p:nvSpPr>
          <p:cNvPr id="8" name="タイトル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004973D-8F6F-4956-9916-4DF456E84BB5}" type="datetime1">
              <a:rPr kumimoji="1" lang="ja-JP" altLang="en-US" smtClean="0"/>
              <a:pPr/>
              <a:t>2010/10/13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559D81-7379-4439-8D91-1E1B1448D352}"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コネクタ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円/楕円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6915912" y="3009901"/>
            <a:ext cx="457200" cy="441325"/>
          </a:xfrm>
        </p:spPr>
        <p:txBody>
          <a:bodyPr/>
          <a:lstStyle/>
          <a:p>
            <a:fld id="{A0559D81-7379-4439-8D91-1E1B1448D352}" type="slidenum">
              <a:rPr kumimoji="1" lang="ja-JP" altLang="en-US" smtClean="0"/>
              <a:pPr/>
              <a:t>&lt;#&gt;</a:t>
            </a:fld>
            <a:endParaRPr kumimoji="1" lang="ja-JP" altLang="en-US"/>
          </a:p>
        </p:txBody>
      </p:sp>
      <p:sp>
        <p:nvSpPr>
          <p:cNvPr id="3" name="縦書きテキスト プレースホルダ 2"/>
          <p:cNvSpPr>
            <a:spLocks noGrp="1"/>
          </p:cNvSpPr>
          <p:nvPr>
            <p:ph type="body" orient="vert" idx="1"/>
          </p:nvPr>
        </p:nvSpPr>
        <p:spPr>
          <a:xfrm>
            <a:off x="304800" y="304800"/>
            <a:ext cx="6553200" cy="5821366"/>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2687260-F410-4A11-B37F-95B7B9EA3DAA}" type="datetime1">
              <a:rPr kumimoji="1" lang="ja-JP" altLang="en-US" smtClean="0"/>
              <a:pPr/>
              <a:t>2010/10/13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2" name="縦書きタイトル 1"/>
          <p:cNvSpPr>
            <a:spLocks noGrp="1"/>
          </p:cNvSpPr>
          <p:nvPr>
            <p:ph type="title" orient="vert"/>
          </p:nvPr>
        </p:nvSpPr>
        <p:spPr>
          <a:xfrm>
            <a:off x="7391400" y="304801"/>
            <a:ext cx="1447800" cy="5851525"/>
          </a:xfrm>
        </p:spPr>
        <p:txBody>
          <a:bodyPr vert="eaVert"/>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accent3">
                    <a:shade val="75000"/>
                  </a:schemeClr>
                </a:solidFill>
              </a:defRPr>
            </a:lvl1p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194483CC-7B5C-4233-9C4B-7570233D9DBB}" type="datetime1">
              <a:rPr kumimoji="1" lang="ja-JP" altLang="en-US" smtClean="0"/>
              <a:pPr/>
              <a:t>2010/10/13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4361688" y="1026372"/>
            <a:ext cx="457200" cy="441325"/>
          </a:xfrm>
        </p:spPr>
        <p:txBody>
          <a:bodyPr/>
          <a:lstStyle/>
          <a:p>
            <a:fld id="{A0559D81-7379-4439-8D91-1E1B1448D352}"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301752" y="1527048"/>
            <a:ext cx="850392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3" name="正方形/長方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正方形/長方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fld id="{DB943ED9-DB27-42C4-BF94-B8AB95A2FF48}" type="datetime1">
              <a:rPr kumimoji="1" lang="ja-JP" altLang="en-US" smtClean="0"/>
              <a:pPr/>
              <a:t>2010/10/13</a:t>
            </a:fld>
            <a:endParaRPr kumimoji="1" lang="ja-JP" altLang="en-US"/>
          </a:p>
        </p:txBody>
      </p:sp>
      <p:sp>
        <p:nvSpPr>
          <p:cNvPr id="8" name="直線コネクタ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円/楕円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559D81-7379-4439-8D91-1E1B1448D352}" type="slidenum">
              <a:rPr kumimoji="1" lang="ja-JP" altLang="en-US" smtClean="0"/>
              <a:pPr/>
              <a:t>&lt;#&gt;</a:t>
            </a:fld>
            <a:endParaRPr kumimoji="1" lang="ja-JP" altLang="en-US"/>
          </a:p>
        </p:txBody>
      </p:sp>
      <p:sp>
        <p:nvSpPr>
          <p:cNvPr id="2" name="タイトル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34400" cy="758952"/>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a:xfrm>
            <a:off x="5791200" y="6409944"/>
            <a:ext cx="3044952" cy="365760"/>
          </a:xfrm>
        </p:spPr>
        <p:txBody>
          <a:bodyPr/>
          <a:lstStyle/>
          <a:p>
            <a:fld id="{EA56EA5B-6559-4E63-B9AA-CB688AAA76DF}" type="datetime1">
              <a:rPr kumimoji="1" lang="ja-JP" altLang="en-US" smtClean="0"/>
              <a:pPr/>
              <a:t>2010/10/13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0559D81-7379-4439-8D91-1E1B1448D352}" type="slidenum">
              <a:rPr kumimoji="1" lang="ja-JP" altLang="en-US" smtClean="0"/>
              <a:pPr/>
              <a:t>&lt;#&gt;</a:t>
            </a:fld>
            <a:endParaRPr kumimoji="1" lang="ja-JP" altLang="en-US"/>
          </a:p>
        </p:txBody>
      </p:sp>
      <p:sp>
        <p:nvSpPr>
          <p:cNvPr id="8" name="直線コネクタ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コンテンツ プレースホルダ 9"/>
          <p:cNvSpPr>
            <a:spLocks noGrp="1"/>
          </p:cNvSpPr>
          <p:nvPr>
            <p:ph sz="half" idx="1"/>
          </p:nvPr>
        </p:nvSpPr>
        <p:spPr>
          <a:xfrm>
            <a:off x="301752"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コンテンツ プレースホルダ 11"/>
          <p:cNvSpPr>
            <a:spLocks noGrp="1"/>
          </p:cNvSpPr>
          <p:nvPr>
            <p:ph sz="half" idx="2"/>
          </p:nvPr>
        </p:nvSpPr>
        <p:spPr>
          <a:xfrm>
            <a:off x="4800600" y="1371600"/>
            <a:ext cx="4038600" cy="4681728"/>
          </a:xfrm>
        </p:spPr>
        <p:txBody>
          <a:bodyPr/>
          <a:lstStyle>
            <a:lvl1pPr>
              <a:defRPr sz="2500"/>
            </a:lvl1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直線コネクタ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正方形/長方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正方形/長方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正方形/長方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4476A2F9-28C0-4D39-BB72-FB62816FE5FE}" type="datetime1">
              <a:rPr kumimoji="1" lang="ja-JP" altLang="en-US" smtClean="0"/>
              <a:pPr/>
              <a:t>2010/10/13</a:t>
            </a:fld>
            <a:endParaRPr kumimoji="1" lang="ja-JP" altLang="en-US"/>
          </a:p>
        </p:txBody>
      </p:sp>
      <p:sp>
        <p:nvSpPr>
          <p:cNvPr id="8" name="フッター プレースホルダ 7"/>
          <p:cNvSpPr>
            <a:spLocks noGrp="1"/>
          </p:cNvSpPr>
          <p:nvPr>
            <p:ph type="ftr" sz="quarter" idx="11"/>
          </p:nvPr>
        </p:nvSpPr>
        <p:spPr>
          <a:xfrm>
            <a:off x="304800" y="6409944"/>
            <a:ext cx="3581400" cy="365760"/>
          </a:xfrm>
        </p:spPr>
        <p:txBody>
          <a:bodyPr/>
          <a:lstStyle/>
          <a:p>
            <a:endParaRPr kumimoji="1" lang="ja-JP" altLang="en-US"/>
          </a:p>
        </p:txBody>
      </p:sp>
      <p:sp>
        <p:nvSpPr>
          <p:cNvPr id="15" name="直線コネクタ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コンテンツ プレースホルダ 23"/>
          <p:cNvSpPr>
            <a:spLocks noGrp="1"/>
          </p:cNvSpPr>
          <p:nvPr>
            <p:ph sz="quarter" idx="2"/>
          </p:nvPr>
        </p:nvSpPr>
        <p:spPr>
          <a:xfrm>
            <a:off x="301752" y="2471383"/>
            <a:ext cx="4041648" cy="381840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コンテンツ プレースホルダ 25"/>
          <p:cNvSpPr>
            <a:spLocks noGrp="1"/>
          </p:cNvSpPr>
          <p:nvPr>
            <p:ph sz="quarter" idx="4"/>
          </p:nvPr>
        </p:nvSpPr>
        <p:spPr>
          <a:xfrm>
            <a:off x="4800600" y="2471383"/>
            <a:ext cx="4038600" cy="382219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円/楕円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円/楕円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スライド番号プレースホルダ 8"/>
          <p:cNvSpPr>
            <a:spLocks noGrp="1"/>
          </p:cNvSpPr>
          <p:nvPr>
            <p:ph type="sldNum" sz="quarter" idx="12"/>
          </p:nvPr>
        </p:nvSpPr>
        <p:spPr>
          <a:xfrm>
            <a:off x="4343400" y="1042416"/>
            <a:ext cx="457200" cy="441325"/>
          </a:xfrm>
        </p:spPr>
        <p:txBody>
          <a:bodyPr/>
          <a:lstStyle>
            <a:lvl1pPr algn="ctr">
              <a:defRPr/>
            </a:lvl1pPr>
          </a:lstStyle>
          <a:p>
            <a:fld id="{A0559D81-7379-4439-8D91-1E1B1448D352}" type="slidenum">
              <a:rPr kumimoji="1" lang="ja-JP" altLang="en-US" smtClean="0"/>
              <a:pPr/>
              <a:t>&lt;#&gt;</a:t>
            </a:fld>
            <a:endParaRPr kumimoji="1" lang="ja-JP" altLang="en-US"/>
          </a:p>
        </p:txBody>
      </p:sp>
      <p:sp>
        <p:nvSpPr>
          <p:cNvPr id="23" name="タイトル 22"/>
          <p:cNvSpPr>
            <a:spLocks noGrp="1"/>
          </p:cNvSpPr>
          <p:nvPr>
            <p:ph type="title"/>
          </p:nvPr>
        </p:nvSpPr>
        <p:spPr/>
        <p:txBody>
          <a:bodyPr rtlCol="0" anchor="b" anchorCtr="0"/>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FAC412D-F4B1-43E9-8E80-1512F17E2313}" type="datetime1">
              <a:rPr kumimoji="1" lang="ja-JP" altLang="en-US" smtClean="0"/>
              <a:pPr/>
              <a:t>2010/10/13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4343400" y="1036020"/>
            <a:ext cx="457200" cy="441325"/>
          </a:xfrm>
        </p:spPr>
        <p:txBody>
          <a:bodyPr/>
          <a:lstStyle/>
          <a:p>
            <a:fld id="{A0559D81-7379-4439-8D91-1E1B1448D35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正方形/長方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正方形/長方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付プレースホルダ 1"/>
          <p:cNvSpPr>
            <a:spLocks noGrp="1"/>
          </p:cNvSpPr>
          <p:nvPr>
            <p:ph type="dt" sz="half" idx="10"/>
          </p:nvPr>
        </p:nvSpPr>
        <p:spPr/>
        <p:txBody>
          <a:bodyPr/>
          <a:lstStyle/>
          <a:p>
            <a:fld id="{6BF6622A-D5DF-49C7-A42D-76A1CFF9592C}" type="datetime1">
              <a:rPr kumimoji="1" lang="ja-JP" altLang="en-US" smtClean="0"/>
              <a:pPr/>
              <a:t>2010/10/13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559D81-7379-4439-8D91-1E1B1448D35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9" name="正方形/長方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正方形/長方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正方形/長方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コネクタ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コンテンツ プレースホルダ 19"/>
          <p:cNvSpPr>
            <a:spLocks noGrp="1"/>
          </p:cNvSpPr>
          <p:nvPr>
            <p:ph sz="quarter" idx="1"/>
          </p:nvPr>
        </p:nvSpPr>
        <p:spPr>
          <a:xfrm>
            <a:off x="3124200" y="685800"/>
            <a:ext cx="5638800" cy="5410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円/楕円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559D81-7379-4439-8D91-1E1B1448D352}" type="slidenum">
              <a:rPr kumimoji="1" lang="ja-JP" altLang="en-US" smtClean="0"/>
              <a:pPr/>
              <a:t>&lt;#&gt;</a:t>
            </a:fld>
            <a:endParaRPr kumimoji="1" lang="ja-JP" altLang="en-US"/>
          </a:p>
        </p:txBody>
      </p:sp>
      <p:sp>
        <p:nvSpPr>
          <p:cNvPr id="21" name="正方形/長方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p:txBody>
          <a:bodyPr/>
          <a:lstStyle/>
          <a:p>
            <a:fld id="{A28EADD8-CE37-4F6F-BB3C-C6D725ABEDE0}" type="datetime1">
              <a:rPr kumimoji="1" lang="ja-JP" altLang="en-US" smtClean="0"/>
              <a:pPr/>
              <a:t>2010/10/13</a:t>
            </a:fld>
            <a:endParaRPr kumimoji="1" lang="ja-JP" altLang="en-US"/>
          </a:p>
        </p:txBody>
      </p:sp>
      <p:sp>
        <p:nvSpPr>
          <p:cNvPr id="6" name="フッター プレースホルダ 5"/>
          <p:cNvSpPr>
            <a:spLocks noGrp="1"/>
          </p:cNvSpPr>
          <p:nvPr>
            <p:ph type="ftr" sz="quarter" idx="11"/>
          </p:nvPr>
        </p:nvSpPr>
        <p:spPr>
          <a:xfrm>
            <a:off x="301752" y="6410848"/>
            <a:ext cx="3383280" cy="365760"/>
          </a:xfrm>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1" name="直線コネクタ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正方形/長方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正方形/長方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円/楕円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円/楕円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p>
            <a:fld id="{A0559D81-7379-4439-8D91-1E1B1448D352}" type="slidenum">
              <a:rPr kumimoji="1" lang="ja-JP" altLang="en-US" smtClean="0"/>
              <a:pPr/>
              <a:t>&lt;#&gt;</a:t>
            </a:fld>
            <a:endParaRPr kumimoji="1" lang="ja-JP" altLang="en-US"/>
          </a:p>
        </p:txBody>
      </p:sp>
      <p:sp>
        <p:nvSpPr>
          <p:cNvPr id="2" name="タイトル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3000375" y="609600"/>
            <a:ext cx="5867400" cy="4267200"/>
          </a:xfrm>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22" name="正方形/長方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a:xfrm>
            <a:off x="5788152" y="6404984"/>
            <a:ext cx="3044952" cy="365760"/>
          </a:xfrm>
        </p:spPr>
        <p:txBody>
          <a:bodyPr/>
          <a:lstStyle/>
          <a:p>
            <a:fld id="{E32A1B25-2E3E-4A86-962D-CB459CF0E7FB}" type="datetime1">
              <a:rPr kumimoji="1" lang="ja-JP" altLang="en-US" smtClean="0"/>
              <a:pPr/>
              <a:t>2010/10/13</a:t>
            </a:fld>
            <a:endParaRPr kumimoji="1" lang="ja-JP" altLang="en-US"/>
          </a:p>
        </p:txBody>
      </p:sp>
      <p:sp>
        <p:nvSpPr>
          <p:cNvPr id="6" name="フッター プレースホルダ 5"/>
          <p:cNvSpPr>
            <a:spLocks noGrp="1"/>
          </p:cNvSpPr>
          <p:nvPr>
            <p:ph type="ftr" sz="quarter" idx="11"/>
          </p:nvPr>
        </p:nvSpPr>
        <p:spPr>
          <a:xfrm>
            <a:off x="301752" y="6410848"/>
            <a:ext cx="3584448" cy="365760"/>
          </a:xfrm>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付プレースホル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F909E1-E661-4A9C-9CD7-2A2010E563EF}" type="datetime1">
              <a:rPr kumimoji="1" lang="ja-JP" altLang="en-US" smtClean="0"/>
              <a:pPr/>
              <a:t>2010/10/13</a:t>
            </a:fld>
            <a:endParaRPr kumimoji="1" lang="ja-JP" altLang="en-US"/>
          </a:p>
        </p:txBody>
      </p:sp>
      <p:sp>
        <p:nvSpPr>
          <p:cNvPr id="3" name="フッター プレースホル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1" lang="ja-JP" altLang="en-US"/>
          </a:p>
        </p:txBody>
      </p:sp>
      <p:sp>
        <p:nvSpPr>
          <p:cNvPr id="8" name="正方形/長方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コネクタ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円/楕円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559D81-7379-4439-8D91-1E1B1448D352}" type="slidenum">
              <a:rPr kumimoji="1" lang="ja-JP" altLang="en-US" smtClean="0"/>
              <a:pPr/>
              <a:t>&lt;#&gt;</a:t>
            </a:fld>
            <a:endParaRPr kumimoji="1" lang="ja-JP" altLang="en-US"/>
          </a:p>
        </p:txBody>
      </p:sp>
      <p:sp>
        <p:nvSpPr>
          <p:cNvPr id="22" name="タイトル プレースホルダ 21"/>
          <p:cNvSpPr>
            <a:spLocks noGrp="1"/>
          </p:cNvSpPr>
          <p:nvPr>
            <p:ph type="title"/>
          </p:nvPr>
        </p:nvSpPr>
        <p:spPr>
          <a:xfrm>
            <a:off x="301752" y="228600"/>
            <a:ext cx="8534400" cy="758952"/>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1"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1"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1"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1"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1"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1"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1"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1" sz="1400" kern="1200" cap="all"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mlit.go.jp/" TargetMode="External"/><Relationship Id="rId3" Type="http://schemas.openxmlformats.org/officeDocument/2006/relationships/hyperlink" Target="http://www.swissinfo.ch/jpn/detail/index.html?cid=5874640" TargetMode="External"/><Relationship Id="rId7" Type="http://schemas.openxmlformats.org/officeDocument/2006/relationships/hyperlink" Target="http://www.npa.go.jp/toukei/index.htm" TargetMode="External"/><Relationship Id="rId2" Type="http://schemas.openxmlformats.org/officeDocument/2006/relationships/hyperlink" Target="http://www.w-y-gap.jp/" TargetMode="External"/><Relationship Id="rId1" Type="http://schemas.openxmlformats.org/officeDocument/2006/relationships/slideLayout" Target="../slideLayouts/slideLayout2.xml"/><Relationship Id="rId6" Type="http://schemas.openxmlformats.org/officeDocument/2006/relationships/hyperlink" Target="http://www.asahi-bplan.com/marketing/data/1001.pdf" TargetMode="External"/><Relationship Id="rId5" Type="http://schemas.openxmlformats.org/officeDocument/2006/relationships/hyperlink" Target="http://www.carsharenet.org/" TargetMode="External"/><Relationship Id="rId4" Type="http://schemas.openxmlformats.org/officeDocument/2006/relationships/hyperlink" Target="http://www.japanfs.org/ja/join/newsletter/pages/028945.html" TargetMode="External"/><Relationship Id="rId9" Type="http://schemas.openxmlformats.org/officeDocument/2006/relationships/hyperlink" Target="http://www.env.go.j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13"/>
          <p:cNvSpPr>
            <a:spLocks noGrp="1"/>
          </p:cNvSpPr>
          <p:nvPr>
            <p:ph type="subTitle" idx="1"/>
          </p:nvPr>
        </p:nvSpPr>
        <p:spPr>
          <a:xfrm>
            <a:off x="1371600" y="4581128"/>
            <a:ext cx="6400800" cy="1752600"/>
          </a:xfrm>
        </p:spPr>
        <p:txBody>
          <a:bodyPr>
            <a:normAutofit/>
          </a:bodyPr>
          <a:lstStyle/>
          <a:p>
            <a:r>
              <a:rPr lang="en-US" altLang="ja-JP" sz="2000" dirty="0" smtClean="0">
                <a:latin typeface="+mj-ea"/>
                <a:ea typeface="+mj-ea"/>
              </a:rPr>
              <a:t>2010/10/13</a:t>
            </a:r>
          </a:p>
          <a:p>
            <a:r>
              <a:rPr kumimoji="1" lang="ja-JP" altLang="en-US" sz="2000" dirty="0" smtClean="0">
                <a:latin typeface="+mj-ea"/>
                <a:ea typeface="+mj-ea"/>
              </a:rPr>
              <a:t>秋澤祐輔　大津英子　淵田紗世　溝川和輝</a:t>
            </a:r>
            <a:endParaRPr kumimoji="1" lang="ja-JP" altLang="en-US" sz="2000" dirty="0">
              <a:latin typeface="+mj-ea"/>
              <a:ea typeface="+mj-ea"/>
            </a:endParaRPr>
          </a:p>
        </p:txBody>
      </p:sp>
      <p:sp>
        <p:nvSpPr>
          <p:cNvPr id="13" name="タイトル 12"/>
          <p:cNvSpPr>
            <a:spLocks noGrp="1"/>
          </p:cNvSpPr>
          <p:nvPr>
            <p:ph type="ctrTitle"/>
          </p:nvPr>
        </p:nvSpPr>
        <p:spPr>
          <a:xfrm>
            <a:off x="467544" y="404664"/>
            <a:ext cx="8206680" cy="1752600"/>
          </a:xfrm>
        </p:spPr>
        <p:txBody>
          <a:bodyPr/>
          <a:lstStyle/>
          <a:p>
            <a:r>
              <a:rPr lang="ja-JP" altLang="en-US" dirty="0" smtClean="0">
                <a:solidFill>
                  <a:schemeClr val="tx1"/>
                </a:solidFill>
                <a:latin typeface="HGP創英角ﾎﾟｯﾌﾟ体" pitchFamily="50" charset="-128"/>
                <a:ea typeface="HGP創英角ﾎﾟｯﾌﾟ体" pitchFamily="50" charset="-128"/>
              </a:rPr>
              <a:t>カーシェアリングはシェアされてる？</a:t>
            </a:r>
            <a:endParaRPr kumimoji="1" lang="ja-JP" altLang="en-US" dirty="0">
              <a:solidFill>
                <a:schemeClr val="tx1"/>
              </a:solidFill>
              <a:latin typeface="HGP創英角ﾎﾟｯﾌﾟ体" pitchFamily="50" charset="-128"/>
              <a:ea typeface="HGP創英角ﾎﾟｯﾌﾟ体" pitchFamily="50" charset="-128"/>
            </a:endParaRPr>
          </a:p>
        </p:txBody>
      </p:sp>
      <p:sp>
        <p:nvSpPr>
          <p:cNvPr id="15" name="スライド番号プレースホルダ 14"/>
          <p:cNvSpPr>
            <a:spLocks noGrp="1"/>
          </p:cNvSpPr>
          <p:nvPr>
            <p:ph type="sldNum" sz="quarter" idx="12"/>
          </p:nvPr>
        </p:nvSpPr>
        <p:spPr/>
        <p:txBody>
          <a:bodyPr/>
          <a:lstStyle/>
          <a:p>
            <a:fld id="{A0559D81-7379-4439-8D91-1E1B1448D352}"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a:t>
            </a:r>
            <a:r>
              <a:rPr kumimoji="1" lang="ja-JP" altLang="en-US" dirty="0" smtClean="0"/>
              <a:t>．</a:t>
            </a:r>
            <a:r>
              <a:rPr lang="ja-JP" altLang="en-US" dirty="0" smtClean="0"/>
              <a:t>提案</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10</a:t>
            </a:fld>
            <a:endParaRPr kumimoji="1" lang="ja-JP" altLang="en-US"/>
          </a:p>
        </p:txBody>
      </p:sp>
      <p:sp>
        <p:nvSpPr>
          <p:cNvPr id="4" name="コンテンツ プレースホルダ 3"/>
          <p:cNvSpPr>
            <a:spLocks noGrp="1"/>
          </p:cNvSpPr>
          <p:nvPr>
            <p:ph sz="quarter" idx="1"/>
          </p:nvPr>
        </p:nvSpPr>
        <p:spPr>
          <a:xfrm>
            <a:off x="301752" y="1527048"/>
            <a:ext cx="8503920" cy="4926288"/>
          </a:xfrm>
        </p:spPr>
        <p:txBody>
          <a:bodyPr>
            <a:normAutofit fontScale="85000" lnSpcReduction="20000"/>
          </a:bodyPr>
          <a:lstStyle/>
          <a:p>
            <a:r>
              <a:rPr kumimoji="1" lang="ja-JP" altLang="en-US" b="1" dirty="0" smtClean="0"/>
              <a:t>表面化していない問題点</a:t>
            </a:r>
            <a:endParaRPr lang="en-US" altLang="ja-JP" b="1" dirty="0" smtClean="0"/>
          </a:p>
          <a:p>
            <a:pPr marL="514350" indent="-514350">
              <a:buNone/>
            </a:pPr>
            <a:r>
              <a:rPr lang="ja-JP" altLang="en-US" dirty="0" smtClean="0"/>
              <a:t>１．マイカーを所有している人</a:t>
            </a:r>
            <a:endParaRPr lang="en-US" altLang="ja-JP" dirty="0" smtClean="0"/>
          </a:p>
          <a:p>
            <a:pPr marL="514350" indent="-514350">
              <a:buNone/>
            </a:pPr>
            <a:r>
              <a:rPr lang="ja-JP" altLang="en-US" dirty="0" smtClean="0"/>
              <a:t>　　→マイカーからカーシェアリングに移行するだけで維持費がかからない分、実質的に</a:t>
            </a:r>
            <a:r>
              <a:rPr lang="en-US" altLang="ja-JP" dirty="0" smtClean="0"/>
              <a:t>10</a:t>
            </a:r>
            <a:r>
              <a:rPr lang="ja-JP" altLang="en-US" dirty="0" smtClean="0"/>
              <a:t>万円</a:t>
            </a:r>
            <a:r>
              <a:rPr lang="en-US" altLang="ja-JP" dirty="0" smtClean="0"/>
              <a:t>/</a:t>
            </a:r>
            <a:r>
              <a:rPr lang="ja-JP" altLang="en-US" dirty="0" smtClean="0"/>
              <a:t>年コストがかからずに済むため、走行距離が短縮されるとは言えない</a:t>
            </a:r>
            <a:r>
              <a:rPr lang="ja-JP" altLang="en-US" dirty="0" smtClean="0"/>
              <a:t>。</a:t>
            </a:r>
            <a:endParaRPr lang="en-US" altLang="ja-JP" dirty="0" smtClean="0"/>
          </a:p>
          <a:p>
            <a:pPr marL="514350" indent="-514350">
              <a:buNone/>
            </a:pPr>
            <a:r>
              <a:rPr lang="ja-JP" altLang="en-US" dirty="0" smtClean="0"/>
              <a:t>　</a:t>
            </a:r>
            <a:r>
              <a:rPr lang="ja-JP" altLang="en-US" dirty="0" smtClean="0"/>
              <a:t>　⇔むしろその分走行距離が長くなる可能性あり。</a:t>
            </a:r>
            <a:endParaRPr lang="en-US" altLang="ja-JP" dirty="0" smtClean="0"/>
          </a:p>
          <a:p>
            <a:pPr marL="514350" indent="-514350">
              <a:buNone/>
            </a:pPr>
            <a:r>
              <a:rPr lang="ja-JP" altLang="en-US" dirty="0" smtClean="0"/>
              <a:t>　　</a:t>
            </a:r>
            <a:r>
              <a:rPr lang="ja-JP" altLang="en-US" b="1" dirty="0" smtClean="0">
                <a:latin typeface="ＭＳ Ｐゴシック"/>
                <a:ea typeface="ＭＳ Ｐゴシック"/>
              </a:rPr>
              <a:t>≠</a:t>
            </a:r>
            <a:r>
              <a:rPr lang="ja-JP" altLang="en-US" b="1" dirty="0" smtClean="0">
                <a:ea typeface="ＭＳ Ｐゴシック"/>
              </a:rPr>
              <a:t> </a:t>
            </a:r>
            <a:r>
              <a:rPr lang="en-US" altLang="ja-JP" b="1" dirty="0" smtClean="0">
                <a:ea typeface="ＭＳ Ｐゴシック"/>
              </a:rPr>
              <a:t>CO2</a:t>
            </a:r>
            <a:r>
              <a:rPr lang="ja-JP" altLang="en-US" b="1" dirty="0" smtClean="0">
                <a:ea typeface="ＭＳ Ｐゴシック"/>
              </a:rPr>
              <a:t>削減</a:t>
            </a:r>
            <a:endParaRPr lang="en-US" altLang="ja-JP" b="1" dirty="0" smtClean="0">
              <a:ea typeface="ＭＳ Ｐゴシック"/>
            </a:endParaRPr>
          </a:p>
          <a:p>
            <a:pPr marL="514350" indent="-514350">
              <a:buNone/>
            </a:pPr>
            <a:endParaRPr lang="en-US" altLang="ja-JP" dirty="0" smtClean="0">
              <a:ea typeface="ＭＳ Ｐゴシック"/>
            </a:endParaRPr>
          </a:p>
          <a:p>
            <a:pPr marL="514350" indent="-514350">
              <a:buNone/>
            </a:pPr>
            <a:r>
              <a:rPr lang="ja-JP" altLang="en-US" dirty="0" smtClean="0">
                <a:latin typeface="+mn-ea"/>
              </a:rPr>
              <a:t>２．マイカーを所有していない人</a:t>
            </a:r>
            <a:endParaRPr lang="en-US" altLang="ja-JP" dirty="0" smtClean="0">
              <a:latin typeface="+mn-ea"/>
            </a:endParaRPr>
          </a:p>
          <a:p>
            <a:pPr marL="514350" indent="-514350">
              <a:buNone/>
            </a:pPr>
            <a:r>
              <a:rPr lang="ja-JP" altLang="en-US" dirty="0" smtClean="0">
                <a:latin typeface="+mn-ea"/>
              </a:rPr>
              <a:t>　　→それまで公共交通機関またはレンタカーを利用していた人たちがカーシェアリングに移行することによってそれまで自動車を利用していなかった人たちが利用する事になる。</a:t>
            </a:r>
            <a:endParaRPr lang="en-US" altLang="ja-JP" dirty="0" smtClean="0">
              <a:latin typeface="+mn-ea"/>
            </a:endParaRPr>
          </a:p>
          <a:p>
            <a:pPr marL="514350" indent="-514350">
              <a:buNone/>
            </a:pPr>
            <a:r>
              <a:rPr lang="ja-JP" altLang="en-US" dirty="0" smtClean="0">
                <a:latin typeface="+mn-ea"/>
              </a:rPr>
              <a:t>　　</a:t>
            </a:r>
            <a:r>
              <a:rPr lang="ja-JP" altLang="en-US" b="1" dirty="0" smtClean="0">
                <a:latin typeface="ＭＳ Ｐゴシック"/>
                <a:ea typeface="ＭＳ Ｐゴシック"/>
              </a:rPr>
              <a:t>≠ </a:t>
            </a:r>
            <a:r>
              <a:rPr lang="en-US" altLang="ja-JP" b="1" dirty="0" smtClean="0">
                <a:ea typeface="ＭＳ Ｐゴシック"/>
              </a:rPr>
              <a:t>CO2</a:t>
            </a:r>
            <a:r>
              <a:rPr lang="ja-JP" altLang="en-US" b="1" dirty="0" smtClean="0">
                <a:ea typeface="ＭＳ Ｐゴシック"/>
              </a:rPr>
              <a:t>削減</a:t>
            </a:r>
            <a:endParaRPr lang="en-US" altLang="ja-JP" b="1" dirty="0" smtClean="0">
              <a:latin typeface="+mn-ea"/>
            </a:endParaRPr>
          </a:p>
          <a:p>
            <a:pPr>
              <a:buNone/>
            </a:pPr>
            <a:r>
              <a:rPr lang="ja-JP" altLang="en-US" dirty="0" smtClean="0"/>
              <a:t>　</a:t>
            </a:r>
            <a:endParaRPr lang="en-US" altLang="ja-JP" dirty="0" smtClean="0"/>
          </a:p>
          <a:p>
            <a:pPr marL="514350" indent="-514350">
              <a:buFont typeface="+mj-ea"/>
              <a:buAutoNum type="circleNumDbPlain"/>
            </a:pP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３．提案</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11</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以上のことから注目すべき点</a:t>
            </a:r>
            <a:endParaRPr kumimoji="1" lang="en-US" altLang="ja-JP" dirty="0" smtClean="0"/>
          </a:p>
          <a:p>
            <a:pPr>
              <a:buNone/>
            </a:pPr>
            <a:r>
              <a:rPr kumimoji="1" lang="en-US" altLang="ja-JP" dirty="0" smtClean="0"/>
              <a:t>『</a:t>
            </a:r>
            <a:r>
              <a:rPr kumimoji="1" lang="ja-JP" altLang="en-US" dirty="0" smtClean="0"/>
              <a:t>カーシェアリングは自動車の製造・廃棄の絶対数は減少するが、走行する自動車数が減少するとは言えない</a:t>
            </a:r>
            <a:r>
              <a:rPr kumimoji="1" lang="en-US" altLang="ja-JP" dirty="0" smtClean="0"/>
              <a:t>』</a:t>
            </a:r>
          </a:p>
          <a:p>
            <a:pPr>
              <a:buNone/>
            </a:pPr>
            <a:r>
              <a:rPr lang="ja-JP" altLang="en-US" dirty="0" smtClean="0"/>
              <a:t>　　⇒　</a:t>
            </a:r>
            <a:r>
              <a:rPr lang="ja-JP" altLang="en-US" sz="2800" dirty="0" smtClean="0"/>
              <a:t>長い目でみて、今後より環境において効率的</a:t>
            </a:r>
            <a:r>
              <a:rPr lang="ja-JP" altLang="en-US" sz="2800" dirty="0" smtClean="0"/>
              <a:t>な</a:t>
            </a:r>
            <a:endParaRPr lang="en-US" altLang="ja-JP" sz="2800" dirty="0" smtClean="0"/>
          </a:p>
          <a:p>
            <a:pPr>
              <a:buNone/>
            </a:pPr>
            <a:r>
              <a:rPr lang="ja-JP" altLang="en-US" sz="2800" dirty="0" smtClean="0"/>
              <a:t>　</a:t>
            </a:r>
            <a:r>
              <a:rPr lang="ja-JP" altLang="en-US" sz="2800" dirty="0" smtClean="0"/>
              <a:t>　　　 カーシェアリング</a:t>
            </a:r>
            <a:r>
              <a:rPr lang="ja-JP" altLang="en-US" sz="2800" dirty="0" smtClean="0"/>
              <a:t>の利用を考えるべき。</a:t>
            </a:r>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ja-JP" altLang="en-US" dirty="0"/>
          </a:p>
        </p:txBody>
      </p:sp>
      <p:sp>
        <p:nvSpPr>
          <p:cNvPr id="5" name="右矢印 4"/>
          <p:cNvSpPr/>
          <p:nvPr/>
        </p:nvSpPr>
        <p:spPr>
          <a:xfrm>
            <a:off x="467544" y="4293096"/>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475656" y="4232701"/>
            <a:ext cx="7200800" cy="892552"/>
          </a:xfrm>
          <a:prstGeom prst="rect">
            <a:avLst/>
          </a:prstGeom>
          <a:noFill/>
        </p:spPr>
        <p:txBody>
          <a:bodyPr wrap="square" rtlCol="0">
            <a:spAutoFit/>
          </a:bodyPr>
          <a:lstStyle/>
          <a:p>
            <a:pPr marL="514350" indent="-514350">
              <a:buFont typeface="+mj-lt"/>
              <a:buAutoNum type="arabicPeriod"/>
            </a:pPr>
            <a:r>
              <a:rPr kumimoji="1" lang="ja-JP" altLang="en-US" sz="2600" b="1" dirty="0" smtClean="0"/>
              <a:t>より環境負荷の小さい利用を提案</a:t>
            </a:r>
            <a:r>
              <a:rPr kumimoji="1" lang="en-US" altLang="ja-JP" sz="2600" b="1" dirty="0" smtClean="0"/>
              <a:t>!</a:t>
            </a:r>
          </a:p>
          <a:p>
            <a:pPr marL="514350" indent="-514350">
              <a:buFont typeface="+mj-lt"/>
              <a:buAutoNum type="arabicPeriod"/>
            </a:pPr>
            <a:r>
              <a:rPr kumimoji="1" lang="ja-JP" altLang="en-US" sz="2600" b="1" dirty="0" smtClean="0"/>
              <a:t>地域の特性を生かした利用を提案</a:t>
            </a:r>
            <a:r>
              <a:rPr kumimoji="1" lang="en-US" altLang="ja-JP" sz="2600" b="1" dirty="0" smtClean="0"/>
              <a:t>!!</a:t>
            </a:r>
            <a:endParaRPr kumimoji="1" lang="ja-JP" altLang="en-US" sz="2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a:t>
            </a:r>
            <a:r>
              <a:rPr lang="ja-JP" altLang="en-US" dirty="0" smtClean="0"/>
              <a:t>．</a:t>
            </a:r>
            <a:r>
              <a:rPr lang="ja-JP" altLang="en-US" dirty="0" smtClean="0"/>
              <a:t>提案</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12</a:t>
            </a:fld>
            <a:endParaRPr kumimoji="1" lang="ja-JP" altLang="en-US"/>
          </a:p>
        </p:txBody>
      </p:sp>
      <p:sp>
        <p:nvSpPr>
          <p:cNvPr id="4" name="コンテンツ プレースホルダ 3"/>
          <p:cNvSpPr>
            <a:spLocks noGrp="1"/>
          </p:cNvSpPr>
          <p:nvPr>
            <p:ph sz="quarter" idx="1"/>
          </p:nvPr>
        </p:nvSpPr>
        <p:spPr/>
        <p:txBody>
          <a:bodyPr/>
          <a:lstStyle/>
          <a:p>
            <a:pPr marL="514350" indent="-514350">
              <a:buSzPct val="100000"/>
              <a:buFont typeface="+mj-lt"/>
              <a:buAutoNum type="arabicPeriod"/>
            </a:pPr>
            <a:r>
              <a:rPr lang="ja-JP" altLang="en-US" sz="2800" b="1" dirty="0" smtClean="0"/>
              <a:t>より環境負荷の小さい利用を提案</a:t>
            </a:r>
            <a:r>
              <a:rPr lang="en-US" altLang="ja-JP" sz="2800" b="1" dirty="0" smtClean="0"/>
              <a:t>!</a:t>
            </a:r>
          </a:p>
          <a:p>
            <a:pPr marL="514350" indent="-514350">
              <a:buNone/>
            </a:pPr>
            <a:r>
              <a:rPr lang="en-US" altLang="ja-JP" sz="2600" dirty="0" smtClean="0"/>
              <a:t>『</a:t>
            </a:r>
            <a:r>
              <a:rPr lang="ja-JP" altLang="en-US" sz="2600" dirty="0" smtClean="0"/>
              <a:t>カーシェアリングに移行後の走行距離は短縮されない</a:t>
            </a:r>
            <a:r>
              <a:rPr lang="en-US" altLang="ja-JP" sz="2600" dirty="0" smtClean="0"/>
              <a:t>』</a:t>
            </a:r>
            <a:endParaRPr lang="en-US" altLang="ja-JP" dirty="0" smtClean="0"/>
          </a:p>
          <a:p>
            <a:pPr marL="514350" indent="-514350">
              <a:buNone/>
            </a:pPr>
            <a:r>
              <a:rPr lang="ja-JP" altLang="en-US" sz="2600" dirty="0" smtClean="0"/>
              <a:t>と</a:t>
            </a:r>
            <a:r>
              <a:rPr lang="ja-JP" altLang="en-US" sz="2600" dirty="0" smtClean="0"/>
              <a:t>いう事実</a:t>
            </a:r>
            <a:r>
              <a:rPr lang="ja-JP" altLang="en-US" sz="2600" dirty="0" smtClean="0"/>
              <a:t>を踏まえ、</a:t>
            </a:r>
            <a:endParaRPr lang="en-US" altLang="ja-JP" sz="2600" dirty="0" smtClean="0"/>
          </a:p>
          <a:p>
            <a:pPr marL="514350" indent="-514350">
              <a:buNone/>
            </a:pPr>
            <a:r>
              <a:rPr lang="ja-JP" altLang="en-US" sz="2600" b="1" dirty="0" smtClean="0"/>
              <a:t>⇒全車ＥＶにし、全車の料金プランを一律にする。</a:t>
            </a:r>
            <a:endParaRPr lang="en-US" altLang="ja-JP" sz="2600" b="1" dirty="0" smtClean="0"/>
          </a:p>
          <a:p>
            <a:pPr marL="514350" indent="-514350">
              <a:buNone/>
            </a:pPr>
            <a:r>
              <a:rPr lang="ja-JP" altLang="en-US" sz="2600" dirty="0" smtClean="0"/>
              <a:t>≪根拠≫</a:t>
            </a:r>
            <a:endParaRPr lang="en-US" altLang="ja-JP" sz="2600" dirty="0" smtClean="0"/>
          </a:p>
          <a:p>
            <a:pPr marL="514350" indent="-514350">
              <a:buFont typeface="Arial" pitchFamily="34" charset="0"/>
              <a:buChar char="•"/>
            </a:pPr>
            <a:r>
              <a:rPr lang="ja-JP" altLang="en-US" sz="2600" b="1" dirty="0" smtClean="0"/>
              <a:t>カーシェアリングが短距離・短時間の利用が多い</a:t>
            </a:r>
            <a:endParaRPr lang="en-US" altLang="ja-JP" sz="2600" b="1" dirty="0" smtClean="0"/>
          </a:p>
          <a:p>
            <a:pPr marL="514350" indent="-514350">
              <a:buFont typeface="Arial" pitchFamily="34" charset="0"/>
              <a:buChar char="•"/>
            </a:pPr>
            <a:r>
              <a:rPr lang="ja-JP" altLang="en-US" sz="2600" b="1" dirty="0" smtClean="0"/>
              <a:t>同じ走行距離でも環境負荷の小さい交通手段になる</a:t>
            </a:r>
            <a:endParaRPr lang="en-US" altLang="ja-JP" sz="2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a:t>
            </a:r>
            <a:r>
              <a:rPr lang="ja-JP" altLang="en-US" dirty="0" smtClean="0"/>
              <a:t>．</a:t>
            </a:r>
            <a:r>
              <a:rPr lang="ja-JP" altLang="en-US" dirty="0" smtClean="0"/>
              <a:t>提案</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13</a:t>
            </a:fld>
            <a:endParaRPr kumimoji="1" lang="ja-JP" altLang="en-US"/>
          </a:p>
        </p:txBody>
      </p:sp>
      <p:sp>
        <p:nvSpPr>
          <p:cNvPr id="4" name="コンテンツ プレースホルダ 3"/>
          <p:cNvSpPr>
            <a:spLocks noGrp="1"/>
          </p:cNvSpPr>
          <p:nvPr>
            <p:ph sz="quarter" idx="1"/>
          </p:nvPr>
        </p:nvSpPr>
        <p:spPr/>
        <p:txBody>
          <a:bodyPr/>
          <a:lstStyle/>
          <a:p>
            <a:pPr marL="514350" indent="-514350">
              <a:buNone/>
            </a:pPr>
            <a:r>
              <a:rPr lang="en-US" altLang="ja-JP" sz="2800" b="1" dirty="0" smtClean="0">
                <a:solidFill>
                  <a:schemeClr val="accent1"/>
                </a:solidFill>
              </a:rPr>
              <a:t>2</a:t>
            </a:r>
            <a:r>
              <a:rPr lang="ja-JP" altLang="en-US" sz="2800" b="1" dirty="0" err="1" smtClean="0">
                <a:solidFill>
                  <a:schemeClr val="accent1"/>
                </a:solidFill>
              </a:rPr>
              <a:t>．</a:t>
            </a:r>
            <a:r>
              <a:rPr lang="ja-JP" altLang="en-US" sz="2800" b="1" dirty="0" smtClean="0"/>
              <a:t>地域</a:t>
            </a:r>
            <a:r>
              <a:rPr lang="ja-JP" altLang="en-US" sz="2800" b="1" dirty="0" smtClean="0"/>
              <a:t>の特性を生かした利用を</a:t>
            </a:r>
            <a:r>
              <a:rPr lang="ja-JP" altLang="en-US" sz="2800" b="1" dirty="0" smtClean="0"/>
              <a:t>提案</a:t>
            </a:r>
            <a:r>
              <a:rPr lang="en-US" altLang="ja-JP" sz="2800" b="1" dirty="0" smtClean="0"/>
              <a:t>!!</a:t>
            </a:r>
          </a:p>
          <a:p>
            <a:pPr marL="514350" indent="-514350">
              <a:buNone/>
            </a:pPr>
            <a:r>
              <a:rPr lang="ja-JP" altLang="en-US" sz="2800" dirty="0" smtClean="0"/>
              <a:t>大都市ほど、</a:t>
            </a:r>
            <a:endParaRPr lang="en-US" altLang="ja-JP" sz="2800" dirty="0" smtClean="0"/>
          </a:p>
          <a:p>
            <a:pPr marL="514350" indent="-514350">
              <a:buNone/>
            </a:pPr>
            <a:r>
              <a:rPr lang="en-US" altLang="ja-JP" sz="2600" dirty="0" smtClean="0"/>
              <a:t>『</a:t>
            </a:r>
            <a:r>
              <a:rPr lang="ja-JP" altLang="en-US" sz="2600" dirty="0" smtClean="0"/>
              <a:t>自家用車保有率は低く、公共交通機関が発達している</a:t>
            </a:r>
            <a:r>
              <a:rPr lang="en-US" altLang="ja-JP" sz="2600" dirty="0" smtClean="0"/>
              <a:t>』</a:t>
            </a:r>
          </a:p>
          <a:p>
            <a:pPr marL="514350" indent="-514350">
              <a:buNone/>
            </a:pPr>
            <a:r>
              <a:rPr lang="en-US" altLang="ja-JP" sz="2600" dirty="0" smtClean="0"/>
              <a:t>『</a:t>
            </a:r>
            <a:r>
              <a:rPr lang="ja-JP" altLang="en-US" sz="2600" dirty="0" smtClean="0"/>
              <a:t>カーシェアリングの主な利用者は自動車への依存が低い</a:t>
            </a:r>
            <a:r>
              <a:rPr lang="en-US" altLang="ja-JP" sz="2600" dirty="0" smtClean="0"/>
              <a:t>』</a:t>
            </a:r>
          </a:p>
          <a:p>
            <a:pPr marL="514350" indent="-514350">
              <a:buNone/>
            </a:pPr>
            <a:r>
              <a:rPr lang="ja-JP" altLang="en-US" sz="2600" dirty="0" smtClean="0"/>
              <a:t>という事実を踏まえ、</a:t>
            </a:r>
            <a:endParaRPr lang="en-US" altLang="ja-JP" sz="2600" dirty="0" smtClean="0"/>
          </a:p>
          <a:p>
            <a:pPr marL="514350" indent="-514350">
              <a:buNone/>
            </a:pPr>
            <a:r>
              <a:rPr lang="ja-JP" altLang="en-US" sz="2800" dirty="0" smtClean="0"/>
              <a:t>→</a:t>
            </a:r>
            <a:r>
              <a:rPr lang="ja-JP" altLang="en-US" sz="2800" dirty="0" smtClean="0"/>
              <a:t>大都市におけるカーシェアリングを“公共交通機関を補完する手段”となるよう、公共交通機関との連携を強める。</a:t>
            </a:r>
            <a:endParaRPr lang="en-US" altLang="ja-JP" sz="2800" dirty="0" smtClean="0"/>
          </a:p>
          <a:p>
            <a:pPr marL="514350" indent="-514350">
              <a:buNone/>
            </a:pPr>
            <a:r>
              <a:rPr lang="ja-JP" altLang="en-US" sz="2800" b="1" dirty="0" smtClean="0"/>
              <a:t>⇒</a:t>
            </a:r>
            <a:r>
              <a:rPr lang="en-US" altLang="ja-JP" sz="2800" b="1" dirty="0" smtClean="0"/>
              <a:t>PASMO</a:t>
            </a:r>
            <a:r>
              <a:rPr lang="ja-JP" altLang="en-US" sz="2800" b="1" dirty="0" smtClean="0"/>
              <a:t>を</a:t>
            </a:r>
            <a:r>
              <a:rPr lang="en-US" altLang="ja-JP" sz="2800" b="1" dirty="0" smtClean="0"/>
              <a:t>ID</a:t>
            </a:r>
            <a:r>
              <a:rPr lang="ja-JP" altLang="en-US" sz="2800" b="1" dirty="0" smtClean="0"/>
              <a:t>カードとして利用。</a:t>
            </a:r>
            <a:endParaRPr lang="en-US" altLang="ja-JP" sz="2800" b="1" dirty="0" smtClean="0"/>
          </a:p>
          <a:p>
            <a:pPr marL="514350" indent="-514350">
              <a:buNone/>
            </a:pPr>
            <a:endParaRPr lang="ja-JP" altLang="en-US" sz="2800" b="1"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a:t>
            </a:r>
            <a:r>
              <a:rPr lang="ja-JP" altLang="en-US" dirty="0" smtClean="0"/>
              <a:t>．</a:t>
            </a:r>
            <a:r>
              <a:rPr lang="ja-JP" altLang="en-US" dirty="0" smtClean="0"/>
              <a:t>提案</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14</a:t>
            </a:fld>
            <a:endParaRPr kumimoji="1" lang="ja-JP" altLang="en-US"/>
          </a:p>
        </p:txBody>
      </p:sp>
      <p:sp>
        <p:nvSpPr>
          <p:cNvPr id="4" name="コンテンツ プレースホルダ 3"/>
          <p:cNvSpPr>
            <a:spLocks noGrp="1"/>
          </p:cNvSpPr>
          <p:nvPr>
            <p:ph sz="quarter" idx="1"/>
          </p:nvPr>
        </p:nvSpPr>
        <p:spPr/>
        <p:txBody>
          <a:bodyPr/>
          <a:lstStyle/>
          <a:p>
            <a:pPr>
              <a:buNone/>
            </a:pPr>
            <a:r>
              <a:rPr kumimoji="1" lang="en-US" altLang="ja-JP" dirty="0" smtClean="0">
                <a:solidFill>
                  <a:schemeClr val="accent1"/>
                </a:solidFill>
              </a:rPr>
              <a:t>2</a:t>
            </a:r>
            <a:r>
              <a:rPr kumimoji="1" lang="en-US" altLang="ja-JP" dirty="0" smtClean="0">
                <a:solidFill>
                  <a:schemeClr val="accent1"/>
                </a:solidFill>
                <a:latin typeface="ＭＳ Ｐゴシック"/>
                <a:ea typeface="ＭＳ Ｐゴシック"/>
              </a:rPr>
              <a:t>´</a:t>
            </a:r>
            <a:r>
              <a:rPr kumimoji="1" lang="ja-JP" altLang="en-US" dirty="0" err="1" smtClean="0">
                <a:solidFill>
                  <a:schemeClr val="accent1"/>
                </a:solidFill>
              </a:rPr>
              <a:t>．</a:t>
            </a:r>
            <a:r>
              <a:rPr lang="en-US" altLang="ja-JP" dirty="0" smtClean="0"/>
              <a:t>PASMO</a:t>
            </a:r>
            <a:r>
              <a:rPr lang="ja-JP" altLang="en-US" dirty="0" smtClean="0"/>
              <a:t>を導入することによる影響</a:t>
            </a:r>
            <a:endParaRPr lang="en-US" altLang="ja-JP" dirty="0" smtClean="0">
              <a:solidFill>
                <a:schemeClr val="accent1"/>
              </a:solidFill>
            </a:endParaRPr>
          </a:p>
          <a:p>
            <a:pPr>
              <a:buNone/>
            </a:pPr>
            <a:r>
              <a:rPr lang="ja-JP" altLang="en-US" dirty="0" smtClean="0"/>
              <a:t>さらに、</a:t>
            </a:r>
            <a:r>
              <a:rPr lang="en-US" altLang="ja-JP" dirty="0" smtClean="0"/>
              <a:t>PASMO</a:t>
            </a:r>
            <a:r>
              <a:rPr lang="ja-JP" altLang="en-US" dirty="0" smtClean="0"/>
              <a:t>を全事業者で導入。</a:t>
            </a:r>
            <a:endParaRPr lang="en-US" altLang="ja-JP" dirty="0" smtClean="0"/>
          </a:p>
          <a:p>
            <a:pPr>
              <a:buNone/>
            </a:pPr>
            <a:r>
              <a:rPr lang="ja-JP" altLang="en-US" dirty="0" smtClean="0"/>
              <a:t>→利用者は事業者ごとに異なるサービスを</a:t>
            </a:r>
            <a:r>
              <a:rPr lang="en-US" altLang="ja-JP" dirty="0" smtClean="0"/>
              <a:t>1</a:t>
            </a:r>
            <a:r>
              <a:rPr lang="ja-JP" altLang="en-US" dirty="0" err="1" smtClean="0"/>
              <a:t>つの</a:t>
            </a:r>
            <a:r>
              <a:rPr lang="en-US" altLang="ja-JP" dirty="0" smtClean="0"/>
              <a:t>ID</a:t>
            </a:r>
            <a:r>
              <a:rPr lang="ja-JP" altLang="en-US" dirty="0" smtClean="0"/>
              <a:t>カードで利用する事が可能になるため、利用可能な範囲が広がり利用しやすくなる。</a:t>
            </a:r>
            <a:endParaRPr lang="en-US" altLang="ja-JP" dirty="0" smtClean="0"/>
          </a:p>
          <a:p>
            <a:pPr>
              <a:buNone/>
            </a:pPr>
            <a:r>
              <a:rPr lang="ja-JP" altLang="en-US" dirty="0" smtClean="0"/>
              <a:t>⇒カーシェアリングの普及に繋がる。</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４．まとめ</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15</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dirty="0" smtClean="0"/>
              <a:t>カーシェアリングは今後利用が拡大していくと予想される。</a:t>
            </a:r>
            <a:endParaRPr kumimoji="1" lang="en-US" altLang="ja-JP" dirty="0" smtClean="0"/>
          </a:p>
          <a:p>
            <a:r>
              <a:rPr lang="ja-JP" altLang="en-US" dirty="0" smtClean="0"/>
              <a:t>カーシェアリング</a:t>
            </a:r>
            <a:r>
              <a:rPr lang="ja-JP" altLang="en-US" dirty="0" smtClean="0"/>
              <a:t>の</a:t>
            </a:r>
            <a:r>
              <a:rPr lang="ja-JP" altLang="en-US" dirty="0" smtClean="0"/>
              <a:t>利用</a:t>
            </a:r>
            <a:r>
              <a:rPr lang="ja-JP" altLang="en-US" dirty="0" smtClean="0"/>
              <a:t>は自動車の絶対数を減少させ、</a:t>
            </a:r>
            <a:r>
              <a:rPr lang="en-US" altLang="ja-JP" dirty="0" smtClean="0"/>
              <a:t>CO2</a:t>
            </a:r>
            <a:r>
              <a:rPr lang="ja-JP" altLang="en-US" dirty="0" smtClean="0"/>
              <a:t>の削減に貢献する</a:t>
            </a:r>
            <a:endParaRPr lang="en-US" altLang="ja-JP" dirty="0" smtClean="0"/>
          </a:p>
          <a:p>
            <a:r>
              <a:rPr kumimoji="1" lang="ja-JP" altLang="en-US" dirty="0" smtClean="0"/>
              <a:t>しかし</a:t>
            </a:r>
            <a:r>
              <a:rPr lang="ja-JP" altLang="en-US" dirty="0" smtClean="0"/>
              <a:t>、走行距離は減少しないため、全車ＥＶ車にすることで環境負荷を軽減させる。</a:t>
            </a:r>
            <a:endParaRPr lang="en-US" altLang="ja-JP" dirty="0" smtClean="0"/>
          </a:p>
          <a:p>
            <a:r>
              <a:rPr kumimoji="1" lang="ja-JP" altLang="en-US" dirty="0" smtClean="0"/>
              <a:t>さらに</a:t>
            </a:r>
            <a:r>
              <a:rPr kumimoji="1" lang="ja-JP" altLang="en-US" dirty="0" smtClean="0"/>
              <a:t>、大都市においては公共交通機関の補完として利用するよう、</a:t>
            </a:r>
            <a:r>
              <a:rPr kumimoji="1" lang="en-US" altLang="ja-JP" dirty="0" smtClean="0"/>
              <a:t>PASMO</a:t>
            </a:r>
            <a:r>
              <a:rPr lang="ja-JP" altLang="en-US" dirty="0" smtClean="0"/>
              <a:t>に</a:t>
            </a:r>
            <a:r>
              <a:rPr lang="ja-JP" altLang="en-US" dirty="0" smtClean="0"/>
              <a:t>よって連携を強める。</a:t>
            </a:r>
            <a:endParaRPr lang="en-US" altLang="ja-JP" dirty="0" smtClean="0"/>
          </a:p>
          <a:p>
            <a:r>
              <a:rPr kumimoji="1" lang="ja-JP" altLang="en-US" dirty="0" smtClean="0"/>
              <a:t>そして</a:t>
            </a:r>
            <a:r>
              <a:rPr lang="ja-JP" altLang="en-US" dirty="0" smtClean="0"/>
              <a:t>、全事業者で</a:t>
            </a:r>
            <a:r>
              <a:rPr lang="en-US" altLang="ja-JP" dirty="0" smtClean="0"/>
              <a:t>PASMO</a:t>
            </a:r>
            <a:r>
              <a:rPr lang="ja-JP" altLang="en-US" dirty="0" smtClean="0"/>
              <a:t>導入で事業間の境界線をなくし、カーシェアリングの拡大を促す。</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５．参考文献</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16</a:t>
            </a:fld>
            <a:endParaRPr kumimoji="1" lang="ja-JP" altLang="en-US"/>
          </a:p>
        </p:txBody>
      </p:sp>
      <p:sp>
        <p:nvSpPr>
          <p:cNvPr id="4" name="コンテンツ プレースホルダ 3"/>
          <p:cNvSpPr>
            <a:spLocks noGrp="1"/>
          </p:cNvSpPr>
          <p:nvPr>
            <p:ph sz="quarter" idx="1"/>
          </p:nvPr>
        </p:nvSpPr>
        <p:spPr/>
        <p:txBody>
          <a:bodyPr/>
          <a:lstStyle/>
          <a:p>
            <a:r>
              <a:rPr lang="ja-JP" altLang="en-US" sz="2000" dirty="0" smtClean="0"/>
              <a:t>「カーシェアリングが分かった！</a:t>
            </a:r>
            <a:r>
              <a:rPr lang="ja-JP" altLang="en-US" sz="2000" dirty="0" smtClean="0"/>
              <a:t>」</a:t>
            </a:r>
            <a:r>
              <a:rPr lang="en-US" altLang="ja-JP" sz="2000" dirty="0" smtClean="0">
                <a:hlinkClick r:id="rId2"/>
              </a:rPr>
              <a:t>http</a:t>
            </a:r>
            <a:r>
              <a:rPr lang="en-US" altLang="ja-JP" sz="2000" dirty="0" smtClean="0">
                <a:hlinkClick r:id="rId2"/>
              </a:rPr>
              <a:t>://www.w-y-gap.jp</a:t>
            </a:r>
            <a:r>
              <a:rPr lang="en-US" altLang="ja-JP" sz="2000" dirty="0" smtClean="0">
                <a:hlinkClick r:id="rId2"/>
              </a:rPr>
              <a:t>/</a:t>
            </a:r>
            <a:endParaRPr lang="en-US" altLang="ja-JP" sz="2000" dirty="0" smtClean="0"/>
          </a:p>
          <a:p>
            <a:r>
              <a:rPr lang="ja-JP" altLang="en-US" sz="2000" dirty="0" smtClean="0"/>
              <a:t>「スイスのカーシェアリング</a:t>
            </a:r>
            <a:r>
              <a:rPr lang="ja-JP" altLang="en-US" sz="2000" dirty="0" smtClean="0"/>
              <a:t>」</a:t>
            </a:r>
            <a:r>
              <a:rPr lang="en-US" altLang="ja-JP" sz="2000" dirty="0" smtClean="0">
                <a:hlinkClick r:id="rId3"/>
              </a:rPr>
              <a:t>http</a:t>
            </a:r>
            <a:r>
              <a:rPr lang="en-US" altLang="ja-JP" sz="2000" dirty="0" smtClean="0">
                <a:hlinkClick r:id="rId3"/>
              </a:rPr>
              <a:t>://www.swissinfo.ch/jpn/detail/index.html?cid=5874640</a:t>
            </a:r>
            <a:endParaRPr lang="en-US" altLang="ja-JP" sz="2000" dirty="0" smtClean="0"/>
          </a:p>
          <a:p>
            <a:r>
              <a:rPr lang="en-US" altLang="ja-JP" sz="2000" dirty="0" smtClean="0"/>
              <a:t> </a:t>
            </a:r>
            <a:r>
              <a:rPr lang="ja-JP" altLang="en-US" sz="2000" dirty="0" smtClean="0"/>
              <a:t>「交通システムと連携するカーシェアリング</a:t>
            </a:r>
            <a:r>
              <a:rPr lang="ja-JP" altLang="en-US" sz="2000" dirty="0" smtClean="0"/>
              <a:t>」</a:t>
            </a:r>
            <a:r>
              <a:rPr lang="en-US" altLang="ja-JP" sz="2000" dirty="0" smtClean="0">
                <a:hlinkClick r:id="rId4"/>
              </a:rPr>
              <a:t>http</a:t>
            </a:r>
            <a:r>
              <a:rPr lang="en-US" altLang="ja-JP" sz="2000" dirty="0" smtClean="0">
                <a:hlinkClick r:id="rId4"/>
              </a:rPr>
              <a:t>://</a:t>
            </a:r>
            <a:r>
              <a:rPr lang="en-US" altLang="ja-JP" sz="2000" dirty="0" smtClean="0">
                <a:hlinkClick r:id="rId4"/>
              </a:rPr>
              <a:t>www.japanfs.org/ja/join/newsletter/pages/028945.html</a:t>
            </a:r>
            <a:endParaRPr lang="en-US" altLang="ja-JP" sz="2000" dirty="0" smtClean="0"/>
          </a:p>
          <a:p>
            <a:r>
              <a:rPr lang="ja-JP" altLang="en-US" sz="2000" dirty="0" smtClean="0"/>
              <a:t>「カーシェアリング普及推進協議会</a:t>
            </a:r>
            <a:r>
              <a:rPr lang="ja-JP" altLang="en-US" sz="2000" dirty="0" smtClean="0"/>
              <a:t>」</a:t>
            </a:r>
            <a:r>
              <a:rPr lang="en-US" altLang="ja-JP" sz="2000" dirty="0" smtClean="0">
                <a:hlinkClick r:id="rId5"/>
              </a:rPr>
              <a:t>http</a:t>
            </a:r>
            <a:r>
              <a:rPr lang="en-US" altLang="ja-JP" sz="2000" dirty="0" smtClean="0">
                <a:hlinkClick r:id="rId5"/>
              </a:rPr>
              <a:t>://www.carsharenet.org</a:t>
            </a:r>
            <a:r>
              <a:rPr lang="en-US" altLang="ja-JP" sz="2000" dirty="0" smtClean="0">
                <a:hlinkClick r:id="rId5"/>
              </a:rPr>
              <a:t>/</a:t>
            </a:r>
            <a:endParaRPr lang="en-US" altLang="ja-JP" sz="2000" dirty="0" smtClean="0"/>
          </a:p>
          <a:p>
            <a:r>
              <a:rPr lang="ja-JP" altLang="en-US" sz="2000" dirty="0" smtClean="0"/>
              <a:t>「朝日大学マーケティング研究所」</a:t>
            </a:r>
            <a:r>
              <a:rPr lang="en-US" altLang="ja-JP" sz="2000" dirty="0" smtClean="0">
                <a:hlinkClick r:id="rId6"/>
              </a:rPr>
              <a:t>http://www.asahi-bplan.com/marketing/data/1001.pdf</a:t>
            </a:r>
            <a:endParaRPr lang="en-US" altLang="ja-JP" sz="2000" dirty="0" smtClean="0"/>
          </a:p>
          <a:p>
            <a:r>
              <a:rPr lang="ja-JP" altLang="en-US" sz="2000" dirty="0" smtClean="0"/>
              <a:t>「警察庁ＨＰ」</a:t>
            </a:r>
            <a:r>
              <a:rPr lang="en-US" altLang="ja-JP" sz="2000" dirty="0" smtClean="0">
                <a:hlinkClick r:id="rId7"/>
              </a:rPr>
              <a:t>http://</a:t>
            </a:r>
            <a:r>
              <a:rPr lang="en-US" altLang="ja-JP" sz="2000" dirty="0" smtClean="0">
                <a:hlinkClick r:id="rId7"/>
              </a:rPr>
              <a:t>www.npa.go.jp/toukei/index.htm</a:t>
            </a:r>
            <a:endParaRPr lang="en-US" altLang="ja-JP" sz="2000" dirty="0" smtClean="0"/>
          </a:p>
          <a:p>
            <a:r>
              <a:rPr lang="ja-JP" altLang="en-US" sz="2000" dirty="0" smtClean="0"/>
              <a:t>「国土交通省ＨＰ」</a:t>
            </a:r>
            <a:r>
              <a:rPr lang="en-US" altLang="ja-JP" sz="2000" dirty="0" smtClean="0">
                <a:hlinkClick r:id="rId8"/>
              </a:rPr>
              <a:t>http://www.mlit.go.jp</a:t>
            </a:r>
            <a:r>
              <a:rPr lang="en-US" altLang="ja-JP" sz="2000" dirty="0" smtClean="0">
                <a:hlinkClick r:id="rId8"/>
              </a:rPr>
              <a:t>/</a:t>
            </a:r>
            <a:endParaRPr lang="en-US" altLang="ja-JP" sz="2000" dirty="0" smtClean="0"/>
          </a:p>
          <a:p>
            <a:r>
              <a:rPr lang="ja-JP" altLang="en-US" sz="2000" dirty="0" smtClean="0"/>
              <a:t>「環境省ＨＰ」</a:t>
            </a:r>
            <a:r>
              <a:rPr lang="en-US" altLang="ja-JP" sz="2000" dirty="0" smtClean="0">
                <a:hlinkClick r:id="rId9"/>
              </a:rPr>
              <a:t>http://www.env.go.jp/</a:t>
            </a:r>
            <a:endParaRPr lang="en-US" altLang="ja-JP" sz="2000" dirty="0" smtClean="0"/>
          </a:p>
          <a:p>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latin typeface="+mj-ea"/>
                <a:ea typeface="+mj-ea"/>
              </a:rPr>
              <a:t>１．記事概要</a:t>
            </a:r>
            <a:endParaRPr kumimoji="1" lang="en-US" altLang="ja-JP" dirty="0" smtClean="0">
              <a:latin typeface="+mj-ea"/>
              <a:ea typeface="+mj-ea"/>
            </a:endParaRPr>
          </a:p>
          <a:p>
            <a:r>
              <a:rPr lang="ja-JP" altLang="en-US" dirty="0" smtClean="0">
                <a:latin typeface="+mj-ea"/>
                <a:ea typeface="+mj-ea"/>
              </a:rPr>
              <a:t>２．カーシェアリングとは</a:t>
            </a:r>
            <a:endParaRPr lang="en-US" altLang="ja-JP" dirty="0" smtClean="0">
              <a:latin typeface="+mj-ea"/>
              <a:ea typeface="+mj-ea"/>
            </a:endParaRPr>
          </a:p>
          <a:p>
            <a:pPr>
              <a:buNone/>
            </a:pPr>
            <a:r>
              <a:rPr lang="ja-JP" altLang="en-US" dirty="0" smtClean="0">
                <a:latin typeface="+mj-ea"/>
                <a:ea typeface="+mj-ea"/>
              </a:rPr>
              <a:t>　　　　歴史と現状</a:t>
            </a:r>
            <a:endParaRPr lang="en-US" altLang="ja-JP" dirty="0" smtClean="0">
              <a:latin typeface="+mj-ea"/>
              <a:ea typeface="+mj-ea"/>
            </a:endParaRPr>
          </a:p>
          <a:p>
            <a:pPr>
              <a:buNone/>
            </a:pPr>
            <a:r>
              <a:rPr lang="ja-JP" altLang="en-US" dirty="0" smtClean="0">
                <a:latin typeface="+mj-ea"/>
                <a:ea typeface="+mj-ea"/>
              </a:rPr>
              <a:t>　　　　一般的に言われるメリット・デメリット</a:t>
            </a:r>
            <a:endParaRPr lang="en-US" altLang="ja-JP" dirty="0" smtClean="0">
              <a:latin typeface="+mj-ea"/>
              <a:ea typeface="+mj-ea"/>
            </a:endParaRPr>
          </a:p>
          <a:p>
            <a:pPr>
              <a:buNone/>
            </a:pPr>
            <a:r>
              <a:rPr lang="ja-JP" altLang="en-US" dirty="0" smtClean="0">
                <a:latin typeface="+mj-ea"/>
                <a:ea typeface="+mj-ea"/>
              </a:rPr>
              <a:t>　　　　利用者について</a:t>
            </a:r>
            <a:endParaRPr lang="en-US" altLang="ja-JP" dirty="0" smtClean="0">
              <a:latin typeface="+mj-ea"/>
              <a:ea typeface="+mj-ea"/>
            </a:endParaRPr>
          </a:p>
          <a:p>
            <a:pPr>
              <a:buNone/>
            </a:pPr>
            <a:r>
              <a:rPr lang="ja-JP" altLang="en-US" dirty="0" smtClean="0">
                <a:latin typeface="+mj-ea"/>
                <a:ea typeface="+mj-ea"/>
              </a:rPr>
              <a:t>　　　　真のメリット・デメリット</a:t>
            </a:r>
            <a:endParaRPr lang="en-US" altLang="ja-JP" dirty="0" smtClean="0">
              <a:latin typeface="+mj-ea"/>
              <a:ea typeface="+mj-ea"/>
            </a:endParaRPr>
          </a:p>
          <a:p>
            <a:r>
              <a:rPr lang="ja-JP" altLang="en-US" dirty="0" smtClean="0">
                <a:latin typeface="+mj-ea"/>
                <a:ea typeface="+mj-ea"/>
              </a:rPr>
              <a:t>３</a:t>
            </a:r>
            <a:r>
              <a:rPr kumimoji="1" lang="ja-JP" altLang="en-US" dirty="0" smtClean="0">
                <a:latin typeface="+mj-ea"/>
                <a:ea typeface="+mj-ea"/>
              </a:rPr>
              <a:t>．</a:t>
            </a:r>
            <a:r>
              <a:rPr lang="ja-JP" altLang="en-US" dirty="0" smtClean="0">
                <a:latin typeface="+mj-ea"/>
                <a:ea typeface="+mj-ea"/>
              </a:rPr>
              <a:t>提案</a:t>
            </a:r>
            <a:endParaRPr kumimoji="1" lang="en-US" altLang="ja-JP" dirty="0" smtClean="0">
              <a:latin typeface="+mj-ea"/>
              <a:ea typeface="+mj-ea"/>
            </a:endParaRPr>
          </a:p>
          <a:p>
            <a:r>
              <a:rPr lang="ja-JP" altLang="en-US" dirty="0" smtClean="0">
                <a:latin typeface="+mj-ea"/>
                <a:ea typeface="+mj-ea"/>
              </a:rPr>
              <a:t>４</a:t>
            </a:r>
            <a:r>
              <a:rPr lang="ja-JP" altLang="en-US" dirty="0" smtClean="0">
                <a:latin typeface="+mj-ea"/>
                <a:ea typeface="+mj-ea"/>
              </a:rPr>
              <a:t>．</a:t>
            </a:r>
            <a:r>
              <a:rPr lang="ja-JP" altLang="en-US" dirty="0" smtClean="0">
                <a:latin typeface="+mj-ea"/>
                <a:ea typeface="+mj-ea"/>
              </a:rPr>
              <a:t>まとめ</a:t>
            </a:r>
            <a:endParaRPr lang="en-US" altLang="ja-JP" dirty="0" smtClean="0">
              <a:latin typeface="+mj-ea"/>
              <a:ea typeface="+mj-ea"/>
            </a:endParaRPr>
          </a:p>
          <a:p>
            <a:r>
              <a:rPr kumimoji="1" lang="ja-JP" altLang="en-US" dirty="0" smtClean="0">
                <a:latin typeface="+mj-ea"/>
                <a:ea typeface="+mj-ea"/>
              </a:rPr>
              <a:t>５</a:t>
            </a:r>
            <a:r>
              <a:rPr kumimoji="1" lang="ja-JP" altLang="en-US" dirty="0" smtClean="0">
                <a:latin typeface="+mj-ea"/>
                <a:ea typeface="+mj-ea"/>
              </a:rPr>
              <a:t>．参考文献</a:t>
            </a:r>
            <a:endParaRPr kumimoji="1" lang="ja-JP" altLang="en-US" dirty="0">
              <a:latin typeface="+mj-ea"/>
              <a:ea typeface="+mj-ea"/>
            </a:endParaRPr>
          </a:p>
        </p:txBody>
      </p:sp>
      <p:sp>
        <p:nvSpPr>
          <p:cNvPr id="4" name="スライド番号プレースホルダ 3"/>
          <p:cNvSpPr>
            <a:spLocks noGrp="1"/>
          </p:cNvSpPr>
          <p:nvPr>
            <p:ph type="sldNum" sz="quarter" idx="12"/>
          </p:nvPr>
        </p:nvSpPr>
        <p:spPr/>
        <p:txBody>
          <a:bodyPr/>
          <a:lstStyle/>
          <a:p>
            <a:fld id="{A0559D81-7379-4439-8D91-1E1B1448D352}"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j-ea"/>
              </a:rPr>
              <a:t>１．記事概要</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3</a:t>
            </a:fld>
            <a:endParaRPr kumimoji="1" lang="ja-JP" altLang="en-US"/>
          </a:p>
        </p:txBody>
      </p:sp>
      <p:sp>
        <p:nvSpPr>
          <p:cNvPr id="6" name="コンテンツ プレースホルダ 5"/>
          <p:cNvSpPr>
            <a:spLocks noGrp="1"/>
          </p:cNvSpPr>
          <p:nvPr>
            <p:ph sz="half" idx="2"/>
          </p:nvPr>
        </p:nvSpPr>
        <p:spPr/>
        <p:txBody>
          <a:bodyPr/>
          <a:lstStyle/>
          <a:p>
            <a:r>
              <a:rPr kumimoji="1" lang="ja-JP" altLang="en-US" dirty="0" smtClean="0"/>
              <a:t>会員同士が自動車を共有して使用するカーシェアリングの利用者が増加している。</a:t>
            </a:r>
            <a:r>
              <a:rPr kumimoji="1" lang="en-US" altLang="ja-JP" dirty="0" smtClean="0"/>
              <a:t>(</a:t>
            </a:r>
            <a:r>
              <a:rPr kumimoji="1" lang="ja-JP" altLang="en-US" dirty="0" smtClean="0"/>
              <a:t>前年比</a:t>
            </a:r>
            <a:r>
              <a:rPr kumimoji="1" lang="en-US" altLang="ja-JP" dirty="0" smtClean="0"/>
              <a:t>2.5</a:t>
            </a:r>
            <a:r>
              <a:rPr kumimoji="1" lang="ja-JP" altLang="en-US" dirty="0" smtClean="0"/>
              <a:t>倍）</a:t>
            </a:r>
            <a:endParaRPr kumimoji="1" lang="en-US" altLang="ja-JP" dirty="0" smtClean="0"/>
          </a:p>
          <a:p>
            <a:r>
              <a:rPr kumimoji="1" lang="ja-JP" altLang="en-US" dirty="0" smtClean="0"/>
              <a:t>マイカーを保有するよりコストが低くなる。</a:t>
            </a:r>
            <a:endParaRPr kumimoji="1" lang="en-US" altLang="ja-JP" dirty="0" smtClean="0"/>
          </a:p>
          <a:p>
            <a:pPr>
              <a:buNone/>
            </a:pPr>
            <a:r>
              <a:rPr lang="ja-JP" altLang="en-US" dirty="0" smtClean="0"/>
              <a:t>　→低コストに着目する人が　</a:t>
            </a:r>
            <a:endParaRPr lang="en-US" altLang="ja-JP" dirty="0" smtClean="0"/>
          </a:p>
          <a:p>
            <a:pPr>
              <a:buNone/>
            </a:pPr>
            <a:r>
              <a:rPr lang="ja-JP" altLang="en-US" dirty="0" smtClean="0"/>
              <a:t>　　  利用者となっている。</a:t>
            </a:r>
            <a:endParaRPr lang="en-US" altLang="ja-JP" dirty="0" smtClean="0"/>
          </a:p>
          <a:p>
            <a:pPr>
              <a:buNone/>
            </a:pPr>
            <a:endParaRPr kumimoji="1" lang="ja-JP" altLang="en-US" dirty="0"/>
          </a:p>
        </p:txBody>
      </p:sp>
      <p:pic>
        <p:nvPicPr>
          <p:cNvPr id="1027" name="Picture 3"/>
          <p:cNvPicPr>
            <a:picLocks noGrp="1" noChangeAspect="1" noChangeArrowheads="1"/>
          </p:cNvPicPr>
          <p:nvPr>
            <p:ph sz="half" idx="1"/>
          </p:nvPr>
        </p:nvPicPr>
        <p:blipFill>
          <a:blip r:embed="rId3" cstate="print"/>
          <a:srcRect/>
          <a:stretch>
            <a:fillRect/>
          </a:stretch>
        </p:blipFill>
        <p:spPr bwMode="auto">
          <a:xfrm>
            <a:off x="301625" y="1484785"/>
            <a:ext cx="4038600" cy="4392487"/>
          </a:xfrm>
          <a:prstGeom prst="rect">
            <a:avLst/>
          </a:prstGeom>
          <a:noFill/>
          <a:ln w="9525">
            <a:noFill/>
            <a:miter lim="800000"/>
            <a:headEnd/>
            <a:tailEnd/>
          </a:ln>
        </p:spPr>
      </p:pic>
      <p:sp>
        <p:nvSpPr>
          <p:cNvPr id="10" name="テキスト ボックス 9"/>
          <p:cNvSpPr txBox="1"/>
          <p:nvPr/>
        </p:nvSpPr>
        <p:spPr>
          <a:xfrm>
            <a:off x="395536" y="5949280"/>
            <a:ext cx="3960440" cy="338554"/>
          </a:xfrm>
          <a:prstGeom prst="rect">
            <a:avLst/>
          </a:prstGeom>
          <a:noFill/>
        </p:spPr>
        <p:txBody>
          <a:bodyPr wrap="square" rtlCol="0">
            <a:spAutoFit/>
          </a:bodyPr>
          <a:lstStyle/>
          <a:p>
            <a:pPr algn="r"/>
            <a:r>
              <a:rPr kumimoji="1" lang="ja-JP" altLang="en-US" sz="1600" dirty="0" smtClean="0">
                <a:latin typeface="+mj-ea"/>
                <a:ea typeface="+mj-ea"/>
              </a:rPr>
              <a:t>出典：朝日新聞　　</a:t>
            </a:r>
            <a:r>
              <a:rPr kumimoji="1" lang="en-US" altLang="ja-JP" sz="1600" dirty="0" smtClean="0">
                <a:latin typeface="+mj-ea"/>
                <a:ea typeface="+mj-ea"/>
              </a:rPr>
              <a:t>2010.9.21</a:t>
            </a:r>
            <a:endParaRPr kumimoji="1" lang="ja-JP" altLang="en-US"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j-ea"/>
              </a:rPr>
              <a:t>２．カーシェアリングとは</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4</a:t>
            </a:fld>
            <a:endParaRPr kumimoji="1" lang="ja-JP" altLang="en-US"/>
          </a:p>
        </p:txBody>
      </p:sp>
      <p:sp>
        <p:nvSpPr>
          <p:cNvPr id="4" name="コンテンツ プレースホルダ 3"/>
          <p:cNvSpPr>
            <a:spLocks noGrp="1"/>
          </p:cNvSpPr>
          <p:nvPr>
            <p:ph sz="quarter" idx="1"/>
          </p:nvPr>
        </p:nvSpPr>
        <p:spPr/>
        <p:txBody>
          <a:bodyPr/>
          <a:lstStyle/>
          <a:p>
            <a:r>
              <a:rPr lang="ja-JP" altLang="en-US" dirty="0" smtClean="0"/>
              <a:t>定義：</a:t>
            </a:r>
            <a:r>
              <a:rPr kumimoji="1" lang="ja-JP" altLang="en-US" dirty="0" smtClean="0"/>
              <a:t>カーシェアリングとは、会員同士で車を共同して利</a:t>
            </a:r>
            <a:endParaRPr kumimoji="1" lang="en-US" altLang="ja-JP" dirty="0" smtClean="0"/>
          </a:p>
          <a:p>
            <a:pPr>
              <a:buNone/>
            </a:pPr>
            <a:r>
              <a:rPr lang="ja-JP" altLang="en-US" dirty="0" smtClean="0"/>
              <a:t>　　　　　</a:t>
            </a:r>
            <a:r>
              <a:rPr kumimoji="1" lang="ja-JP" altLang="en-US" dirty="0" smtClean="0"/>
              <a:t>用すること。</a:t>
            </a:r>
            <a:endParaRPr kumimoji="1" lang="en-US" altLang="ja-JP" dirty="0" smtClean="0"/>
          </a:p>
          <a:p>
            <a:r>
              <a:rPr lang="ja-JP" altLang="en-US" dirty="0" smtClean="0"/>
              <a:t>料金：</a:t>
            </a:r>
            <a:r>
              <a:rPr lang="en-US" altLang="ja-JP" dirty="0" smtClean="0"/>
              <a:t>(</a:t>
            </a:r>
            <a:r>
              <a:rPr lang="ja-JP" altLang="en-US" dirty="0" smtClean="0"/>
              <a:t>月額基本料金</a:t>
            </a:r>
            <a:r>
              <a:rPr lang="en-US" altLang="ja-JP" dirty="0" smtClean="0"/>
              <a:t>)</a:t>
            </a:r>
            <a:r>
              <a:rPr lang="ja-JP" altLang="en-US" dirty="0" smtClean="0"/>
              <a:t>＋</a:t>
            </a:r>
            <a:r>
              <a:rPr lang="en-US" altLang="ja-JP" dirty="0" smtClean="0"/>
              <a:t>(</a:t>
            </a:r>
            <a:r>
              <a:rPr lang="ja-JP" altLang="en-US" dirty="0" smtClean="0"/>
              <a:t>時間料金</a:t>
            </a:r>
            <a:r>
              <a:rPr lang="en-US" altLang="ja-JP" dirty="0" smtClean="0"/>
              <a:t>)</a:t>
            </a:r>
            <a:r>
              <a:rPr lang="ja-JP" altLang="en-US" dirty="0" smtClean="0"/>
              <a:t>＋</a:t>
            </a:r>
            <a:r>
              <a:rPr lang="en-US" altLang="ja-JP" dirty="0" smtClean="0"/>
              <a:t>(</a:t>
            </a:r>
            <a:r>
              <a:rPr lang="ja-JP" altLang="en-US" dirty="0" smtClean="0"/>
              <a:t>距離料金</a:t>
            </a:r>
            <a:r>
              <a:rPr lang="en-US" altLang="ja-JP" dirty="0" smtClean="0"/>
              <a:t>)</a:t>
            </a:r>
          </a:p>
          <a:p>
            <a:r>
              <a:rPr kumimoji="1" lang="ja-JP" altLang="en-US" dirty="0" smtClean="0"/>
              <a:t>利用方法：各企業の会員になり、ＩＣカードを発行。</a:t>
            </a:r>
            <a:endParaRPr kumimoji="1" lang="en-US" altLang="ja-JP" dirty="0" smtClean="0"/>
          </a:p>
          <a:p>
            <a:pPr>
              <a:buNone/>
            </a:pPr>
            <a:r>
              <a:rPr lang="ja-JP" altLang="en-US" dirty="0" smtClean="0"/>
              <a:t>　　　　　　　　 →ネットから事前に予約。</a:t>
            </a:r>
            <a:endParaRPr lang="en-US" altLang="ja-JP" dirty="0" smtClean="0"/>
          </a:p>
          <a:p>
            <a:pPr>
              <a:buNone/>
            </a:pPr>
            <a:r>
              <a:rPr kumimoji="1" lang="ja-JP" altLang="en-US" dirty="0" smtClean="0"/>
              <a:t>　　　　　　　　 </a:t>
            </a:r>
            <a:r>
              <a:rPr lang="ja-JP" altLang="en-US" dirty="0" smtClean="0"/>
              <a:t>→ＩＣカードを車にかざし、ダッシュボードから　　　</a:t>
            </a:r>
            <a:endParaRPr lang="en-US" altLang="ja-JP" dirty="0" smtClean="0"/>
          </a:p>
          <a:p>
            <a:pPr>
              <a:buNone/>
            </a:pPr>
            <a:r>
              <a:rPr lang="ja-JP" altLang="en-US" dirty="0" smtClean="0"/>
              <a:t>　　　　　　　　　　キーを抜いて利用開始。</a:t>
            </a:r>
            <a:endParaRPr lang="en-US" altLang="ja-JP" dirty="0" smtClean="0"/>
          </a:p>
          <a:p>
            <a:pPr>
              <a:buNone/>
            </a:pPr>
            <a:r>
              <a:rPr kumimoji="1" lang="ja-JP" altLang="en-US" dirty="0" smtClean="0"/>
              <a:t>　　　　　　　　 →借りた場所に返却。</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j-ea"/>
              </a:rPr>
              <a:t>２．カーシェアリングとは</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5</a:t>
            </a:fld>
            <a:endParaRPr kumimoji="1" lang="ja-JP" altLang="en-US"/>
          </a:p>
        </p:txBody>
      </p:sp>
      <p:sp>
        <p:nvSpPr>
          <p:cNvPr id="5" name="コンテンツ プレースホルダ 4"/>
          <p:cNvSpPr>
            <a:spLocks noGrp="1"/>
          </p:cNvSpPr>
          <p:nvPr>
            <p:ph sz="quarter" idx="1"/>
          </p:nvPr>
        </p:nvSpPr>
        <p:spPr/>
        <p:txBody>
          <a:bodyPr/>
          <a:lstStyle/>
          <a:p>
            <a:r>
              <a:rPr kumimoji="1" lang="ja-JP" altLang="en-US" b="1" dirty="0" smtClean="0"/>
              <a:t>歴史</a:t>
            </a:r>
            <a:endParaRPr kumimoji="1" lang="en-US" altLang="ja-JP" b="1" dirty="0" smtClean="0"/>
          </a:p>
          <a:p>
            <a:pPr lvl="1">
              <a:buFont typeface="Arial" pitchFamily="34" charset="0"/>
              <a:buChar char="•"/>
            </a:pPr>
            <a:r>
              <a:rPr lang="en-US" altLang="ja-JP" sz="2400" dirty="0" smtClean="0"/>
              <a:t>1980</a:t>
            </a:r>
            <a:r>
              <a:rPr lang="ja-JP" altLang="en-US" sz="2400" dirty="0" smtClean="0"/>
              <a:t>年：スイスでカーシェアリングが誕生。</a:t>
            </a:r>
            <a:endParaRPr lang="en-US" altLang="ja-JP" sz="2400" dirty="0" smtClean="0"/>
          </a:p>
          <a:p>
            <a:pPr lvl="1">
              <a:buFont typeface="Arial" pitchFamily="34" charset="0"/>
              <a:buChar char="•"/>
            </a:pPr>
            <a:r>
              <a:rPr kumimoji="1" lang="en-US" altLang="ja-JP" sz="2400" dirty="0" smtClean="0"/>
              <a:t>1999</a:t>
            </a:r>
            <a:r>
              <a:rPr kumimoji="1" lang="ja-JP" altLang="en-US" sz="2400" dirty="0" smtClean="0"/>
              <a:t>年：日本には「</a:t>
            </a:r>
            <a:r>
              <a:rPr lang="ja-JP" altLang="en-US" sz="2400" dirty="0" smtClean="0"/>
              <a:t>有償での車両の貸出には、有人の事務所で管理しなければいけない」という法規制があったため、日本は遅れて経済産業省が実証実験開始。</a:t>
            </a:r>
            <a:endParaRPr lang="en-US" altLang="ja-JP" sz="2400" dirty="0" smtClean="0"/>
          </a:p>
          <a:p>
            <a:pPr lvl="1">
              <a:buFont typeface="Arial" pitchFamily="34" charset="0"/>
              <a:buChar char="•"/>
            </a:pPr>
            <a:r>
              <a:rPr lang="en-US" altLang="ja-JP" sz="2400" dirty="0" smtClean="0"/>
              <a:t>2005</a:t>
            </a:r>
            <a:r>
              <a:rPr lang="ja-JP" altLang="en-US" sz="2400" dirty="0" smtClean="0"/>
              <a:t>年：国土交通省の通知した特区地域でなら無人での車両貸出が可能に。（実証実験から民間事業へ）</a:t>
            </a:r>
            <a:endParaRPr lang="en-US" altLang="ja-JP" sz="2400" dirty="0" smtClean="0"/>
          </a:p>
          <a:p>
            <a:pPr lvl="1">
              <a:buFont typeface="Arial" pitchFamily="34" charset="0"/>
              <a:buChar char="•"/>
            </a:pPr>
            <a:r>
              <a:rPr lang="en-US" altLang="ja-JP" sz="2400" dirty="0" smtClean="0"/>
              <a:t>2006</a:t>
            </a:r>
            <a:r>
              <a:rPr lang="ja-JP" altLang="en-US" sz="2400" dirty="0" smtClean="0"/>
              <a:t>年：特区申請をしなくても無人貸出営業が可能に。</a:t>
            </a:r>
            <a:endParaRPr lang="en-US" altLang="ja-JP" sz="2400" dirty="0" smtClean="0"/>
          </a:p>
          <a:p>
            <a:pPr>
              <a:buFont typeface="Arial" pitchFamily="34" charset="0"/>
              <a:buChar char="•"/>
            </a:pPr>
            <a:endParaRPr lang="en-US" altLang="ja-JP" dirty="0" smtClean="0"/>
          </a:p>
          <a:p>
            <a:pPr>
              <a:buFont typeface="Arial" pitchFamily="34" charset="0"/>
              <a:buChar char="•"/>
            </a:pP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j-ea"/>
              </a:rPr>
              <a:t>２．カーシェアリングとは</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6</a:t>
            </a:fld>
            <a:endParaRPr kumimoji="1" lang="ja-JP" altLang="en-US"/>
          </a:p>
        </p:txBody>
      </p:sp>
      <p:sp>
        <p:nvSpPr>
          <p:cNvPr id="4" name="コンテンツ プレースホルダ 3"/>
          <p:cNvSpPr>
            <a:spLocks noGrp="1"/>
          </p:cNvSpPr>
          <p:nvPr>
            <p:ph sz="quarter" idx="1"/>
          </p:nvPr>
        </p:nvSpPr>
        <p:spPr/>
        <p:txBody>
          <a:bodyPr/>
          <a:lstStyle/>
          <a:p>
            <a:r>
              <a:rPr kumimoji="1" lang="ja-JP" altLang="en-US" b="1" dirty="0" smtClean="0"/>
              <a:t>現状</a:t>
            </a:r>
            <a:endParaRPr lang="en-US" altLang="ja-JP" b="1" dirty="0" smtClean="0"/>
          </a:p>
          <a:p>
            <a:r>
              <a:rPr lang="ja-JP" altLang="en-US" sz="2600" dirty="0" smtClean="0"/>
              <a:t>会員数：</a:t>
            </a:r>
            <a:r>
              <a:rPr lang="en-US" altLang="ja-JP" sz="2600" dirty="0" smtClean="0"/>
              <a:t>16,177</a:t>
            </a:r>
            <a:r>
              <a:rPr lang="ja-JP" altLang="en-US" sz="2600" dirty="0" smtClean="0"/>
              <a:t>人</a:t>
            </a:r>
            <a:endParaRPr lang="en-US" altLang="ja-JP" sz="2600" dirty="0" smtClean="0"/>
          </a:p>
          <a:p>
            <a:r>
              <a:rPr lang="ja-JP" altLang="en-US" sz="2600" dirty="0" smtClean="0"/>
              <a:t>台数：</a:t>
            </a:r>
            <a:r>
              <a:rPr lang="en-US" altLang="ja-JP" sz="2600" dirty="0" smtClean="0"/>
              <a:t>1,300</a:t>
            </a:r>
            <a:r>
              <a:rPr lang="ja-JP" altLang="en-US" sz="2600" dirty="0" smtClean="0"/>
              <a:t>台</a:t>
            </a:r>
            <a:endParaRPr lang="en-US" altLang="ja-JP" sz="2600" dirty="0" smtClean="0"/>
          </a:p>
          <a:p>
            <a:pPr>
              <a:buNone/>
            </a:pPr>
            <a:r>
              <a:rPr lang="ja-JP" altLang="en-US" sz="2600" dirty="0" smtClean="0"/>
              <a:t>　　　→共に倍増。</a:t>
            </a:r>
            <a:endParaRPr lang="en-US" altLang="ja-JP" sz="2600" dirty="0" smtClean="0"/>
          </a:p>
          <a:p>
            <a:r>
              <a:rPr lang="ja-JP" altLang="en-US" sz="2600" dirty="0" smtClean="0"/>
              <a:t>企業数：</a:t>
            </a:r>
            <a:endParaRPr lang="en-US" altLang="ja-JP" sz="2600" dirty="0" smtClean="0"/>
          </a:p>
        </p:txBody>
      </p:sp>
      <p:pic>
        <p:nvPicPr>
          <p:cNvPr id="7" name="Picture 2"/>
          <p:cNvPicPr>
            <a:picLocks noChangeAspect="1" noChangeArrowheads="1"/>
          </p:cNvPicPr>
          <p:nvPr/>
        </p:nvPicPr>
        <p:blipFill>
          <a:blip r:embed="rId2" cstate="print"/>
          <a:srcRect/>
          <a:stretch>
            <a:fillRect/>
          </a:stretch>
        </p:blipFill>
        <p:spPr bwMode="auto">
          <a:xfrm>
            <a:off x="3491880" y="1968348"/>
            <a:ext cx="3168352" cy="3044828"/>
          </a:xfrm>
          <a:prstGeom prst="rect">
            <a:avLst/>
          </a:prstGeom>
          <a:noFill/>
          <a:ln w="9525">
            <a:noFill/>
            <a:miter lim="800000"/>
            <a:headEnd/>
            <a:tailEnd/>
          </a:ln>
        </p:spPr>
      </p:pic>
      <p:graphicFrame>
        <p:nvGraphicFramePr>
          <p:cNvPr id="6" name="表 5"/>
          <p:cNvGraphicFramePr>
            <a:graphicFrameLocks noGrp="1"/>
          </p:cNvGraphicFramePr>
          <p:nvPr/>
        </p:nvGraphicFramePr>
        <p:xfrm>
          <a:off x="6732240" y="1754594"/>
          <a:ext cx="2088232" cy="4248474"/>
        </p:xfrm>
        <a:graphic>
          <a:graphicData uri="http://schemas.openxmlformats.org/drawingml/2006/table">
            <a:tbl>
              <a:tblPr/>
              <a:tblGrid>
                <a:gridCol w="1241651"/>
                <a:gridCol w="846581"/>
              </a:tblGrid>
              <a:tr h="772539">
                <a:tc>
                  <a:txBody>
                    <a:bodyPr/>
                    <a:lstStyle/>
                    <a:p>
                      <a:pPr algn="ctr"/>
                      <a:r>
                        <a:rPr lang="ja-JP" altLang="en-US" sz="1400" dirty="0"/>
                        <a:t>年月</a:t>
                      </a:r>
                    </a:p>
                  </a:txBody>
                  <a:tcPr anchor="ctr">
                    <a:lnL>
                      <a:noFill/>
                    </a:lnL>
                    <a:lnR>
                      <a:noFill/>
                    </a:lnR>
                    <a:lnT>
                      <a:noFill/>
                    </a:lnT>
                    <a:lnB>
                      <a:noFill/>
                    </a:lnB>
                    <a:solidFill>
                      <a:srgbClr val="999999"/>
                    </a:solidFill>
                  </a:tcPr>
                </a:tc>
                <a:tc>
                  <a:txBody>
                    <a:bodyPr/>
                    <a:lstStyle/>
                    <a:p>
                      <a:r>
                        <a:rPr lang="ja-JP" altLang="en-US" sz="1400" dirty="0"/>
                        <a:t>世帯あたり普及台数</a:t>
                      </a:r>
                    </a:p>
                  </a:txBody>
                  <a:tcPr anchor="ctr">
                    <a:lnL>
                      <a:noFill/>
                    </a:lnL>
                    <a:lnR>
                      <a:noFill/>
                    </a:lnR>
                    <a:lnT>
                      <a:noFill/>
                    </a:lnT>
                    <a:lnB>
                      <a:noFill/>
                    </a:lnB>
                    <a:solidFill>
                      <a:srgbClr val="999999"/>
                    </a:solidFill>
                  </a:tcPr>
                </a:tc>
              </a:tr>
              <a:tr h="695187">
                <a:tc>
                  <a:txBody>
                    <a:bodyPr/>
                    <a:lstStyle/>
                    <a:p>
                      <a:r>
                        <a:rPr lang="en-US" altLang="ja-JP" sz="1400" dirty="0"/>
                        <a:t>2005</a:t>
                      </a:r>
                      <a:r>
                        <a:rPr lang="ja-JP" altLang="en-US" sz="1400" dirty="0"/>
                        <a:t>年</a:t>
                      </a:r>
                      <a:r>
                        <a:rPr lang="en-US" altLang="ja-JP" sz="1400" dirty="0"/>
                        <a:t>3</a:t>
                      </a:r>
                      <a:r>
                        <a:rPr lang="ja-JP" altLang="en-US" sz="1400" dirty="0"/>
                        <a:t>月末</a:t>
                      </a:r>
                    </a:p>
                  </a:txBody>
                  <a:tcPr anchor="ctr">
                    <a:lnL>
                      <a:noFill/>
                    </a:lnL>
                    <a:lnR>
                      <a:noFill/>
                    </a:lnR>
                    <a:lnT>
                      <a:noFill/>
                    </a:lnT>
                    <a:lnB>
                      <a:noFill/>
                    </a:lnB>
                    <a:solidFill>
                      <a:schemeClr val="bg1"/>
                    </a:solidFill>
                  </a:tcPr>
                </a:tc>
                <a:tc>
                  <a:txBody>
                    <a:bodyPr/>
                    <a:lstStyle/>
                    <a:p>
                      <a:r>
                        <a:rPr lang="en-US" altLang="ja-JP" sz="1400" dirty="0"/>
                        <a:t>1.110</a:t>
                      </a:r>
                    </a:p>
                  </a:txBody>
                  <a:tcPr anchor="ctr">
                    <a:lnL>
                      <a:noFill/>
                    </a:lnL>
                    <a:lnR>
                      <a:noFill/>
                    </a:lnR>
                    <a:lnT>
                      <a:noFill/>
                    </a:lnT>
                    <a:lnB>
                      <a:noFill/>
                    </a:lnB>
                    <a:solidFill>
                      <a:schemeClr val="bg1"/>
                    </a:solidFill>
                  </a:tcPr>
                </a:tc>
              </a:tr>
              <a:tr h="695187">
                <a:tc>
                  <a:txBody>
                    <a:bodyPr/>
                    <a:lstStyle/>
                    <a:p>
                      <a:r>
                        <a:rPr lang="en-US" altLang="ja-JP" sz="1400" dirty="0"/>
                        <a:t>2006</a:t>
                      </a:r>
                      <a:r>
                        <a:rPr lang="ja-JP" altLang="en-US" sz="1400" dirty="0"/>
                        <a:t>年</a:t>
                      </a:r>
                      <a:r>
                        <a:rPr lang="en-US" altLang="ja-JP" sz="1400" dirty="0"/>
                        <a:t>3</a:t>
                      </a:r>
                      <a:r>
                        <a:rPr lang="ja-JP" altLang="en-US" sz="1400" dirty="0"/>
                        <a:t>月末</a:t>
                      </a:r>
                    </a:p>
                  </a:txBody>
                  <a:tcPr anchor="ctr">
                    <a:lnL>
                      <a:noFill/>
                    </a:lnL>
                    <a:lnR>
                      <a:noFill/>
                    </a:lnR>
                    <a:lnT>
                      <a:noFill/>
                    </a:lnT>
                    <a:lnB>
                      <a:noFill/>
                    </a:lnB>
                    <a:solidFill>
                      <a:schemeClr val="bg1"/>
                    </a:solidFill>
                  </a:tcPr>
                </a:tc>
                <a:tc>
                  <a:txBody>
                    <a:bodyPr/>
                    <a:lstStyle/>
                    <a:p>
                      <a:r>
                        <a:rPr lang="en-US" altLang="ja-JP" sz="1400" dirty="0"/>
                        <a:t>1.112</a:t>
                      </a:r>
                    </a:p>
                  </a:txBody>
                  <a:tcPr anchor="ctr">
                    <a:lnL>
                      <a:noFill/>
                    </a:lnL>
                    <a:lnR>
                      <a:noFill/>
                    </a:lnR>
                    <a:lnT>
                      <a:noFill/>
                    </a:lnT>
                    <a:lnB>
                      <a:noFill/>
                    </a:lnB>
                    <a:solidFill>
                      <a:schemeClr val="bg1"/>
                    </a:solidFill>
                  </a:tcPr>
                </a:tc>
              </a:tr>
              <a:tr h="695187">
                <a:tc>
                  <a:txBody>
                    <a:bodyPr/>
                    <a:lstStyle/>
                    <a:p>
                      <a:r>
                        <a:rPr lang="en-US" altLang="ja-JP" sz="1400" dirty="0"/>
                        <a:t>2007</a:t>
                      </a:r>
                      <a:r>
                        <a:rPr lang="ja-JP" altLang="en-US" sz="1400" dirty="0"/>
                        <a:t>年</a:t>
                      </a:r>
                      <a:r>
                        <a:rPr lang="en-US" altLang="ja-JP" sz="1400" dirty="0"/>
                        <a:t>3</a:t>
                      </a:r>
                      <a:r>
                        <a:rPr lang="ja-JP" altLang="en-US" sz="1400" dirty="0"/>
                        <a:t>月末</a:t>
                      </a:r>
                    </a:p>
                  </a:txBody>
                  <a:tcPr anchor="ctr">
                    <a:lnL>
                      <a:noFill/>
                    </a:lnL>
                    <a:lnR>
                      <a:noFill/>
                    </a:lnR>
                    <a:lnT>
                      <a:noFill/>
                    </a:lnT>
                    <a:lnB>
                      <a:noFill/>
                    </a:lnB>
                    <a:solidFill>
                      <a:schemeClr val="bg1"/>
                    </a:solidFill>
                  </a:tcPr>
                </a:tc>
                <a:tc>
                  <a:txBody>
                    <a:bodyPr/>
                    <a:lstStyle/>
                    <a:p>
                      <a:r>
                        <a:rPr lang="en-US" altLang="ja-JP" sz="1400" dirty="0"/>
                        <a:t>1.107</a:t>
                      </a:r>
                    </a:p>
                  </a:txBody>
                  <a:tcPr anchor="ctr">
                    <a:lnL>
                      <a:noFill/>
                    </a:lnL>
                    <a:lnR>
                      <a:noFill/>
                    </a:lnR>
                    <a:lnT>
                      <a:noFill/>
                    </a:lnT>
                    <a:lnB>
                      <a:noFill/>
                    </a:lnB>
                    <a:solidFill>
                      <a:schemeClr val="bg1"/>
                    </a:solidFill>
                  </a:tcPr>
                </a:tc>
              </a:tr>
              <a:tr h="695187">
                <a:tc>
                  <a:txBody>
                    <a:bodyPr/>
                    <a:lstStyle/>
                    <a:p>
                      <a:r>
                        <a:rPr lang="en-US" altLang="ja-JP" sz="1400" dirty="0"/>
                        <a:t>2008</a:t>
                      </a:r>
                      <a:r>
                        <a:rPr lang="ja-JP" altLang="en-US" sz="1400" dirty="0"/>
                        <a:t>年</a:t>
                      </a:r>
                      <a:r>
                        <a:rPr lang="en-US" altLang="ja-JP" sz="1400" dirty="0"/>
                        <a:t>3</a:t>
                      </a:r>
                      <a:r>
                        <a:rPr lang="ja-JP" altLang="en-US" sz="1400" dirty="0"/>
                        <a:t>月末</a:t>
                      </a:r>
                    </a:p>
                  </a:txBody>
                  <a:tcPr anchor="ctr">
                    <a:lnL>
                      <a:noFill/>
                    </a:lnL>
                    <a:lnR>
                      <a:noFill/>
                    </a:lnR>
                    <a:lnT>
                      <a:noFill/>
                    </a:lnT>
                    <a:lnB>
                      <a:noFill/>
                    </a:lnB>
                    <a:solidFill>
                      <a:schemeClr val="bg1"/>
                    </a:solidFill>
                  </a:tcPr>
                </a:tc>
                <a:tc>
                  <a:txBody>
                    <a:bodyPr/>
                    <a:lstStyle/>
                    <a:p>
                      <a:r>
                        <a:rPr lang="en-US" altLang="ja-JP" sz="1400" dirty="0"/>
                        <a:t>1.095</a:t>
                      </a:r>
                    </a:p>
                  </a:txBody>
                  <a:tcPr anchor="ctr">
                    <a:lnL>
                      <a:noFill/>
                    </a:lnL>
                    <a:lnR>
                      <a:noFill/>
                    </a:lnR>
                    <a:lnT>
                      <a:noFill/>
                    </a:lnT>
                    <a:lnB>
                      <a:noFill/>
                    </a:lnB>
                    <a:solidFill>
                      <a:schemeClr val="bg1"/>
                    </a:solidFill>
                  </a:tcPr>
                </a:tc>
              </a:tr>
              <a:tr h="695187">
                <a:tc>
                  <a:txBody>
                    <a:bodyPr/>
                    <a:lstStyle/>
                    <a:p>
                      <a:r>
                        <a:rPr lang="en-US" altLang="ja-JP" sz="1400" dirty="0"/>
                        <a:t>2009</a:t>
                      </a:r>
                      <a:r>
                        <a:rPr lang="ja-JP" altLang="en-US" sz="1400" dirty="0"/>
                        <a:t>年</a:t>
                      </a:r>
                      <a:r>
                        <a:rPr lang="en-US" altLang="ja-JP" sz="1400" dirty="0"/>
                        <a:t>3</a:t>
                      </a:r>
                      <a:r>
                        <a:rPr lang="ja-JP" altLang="en-US" sz="1400" dirty="0"/>
                        <a:t>月末</a:t>
                      </a:r>
                    </a:p>
                  </a:txBody>
                  <a:tcPr anchor="ctr">
                    <a:lnL>
                      <a:noFill/>
                    </a:lnL>
                    <a:lnR>
                      <a:noFill/>
                    </a:lnR>
                    <a:lnT>
                      <a:noFill/>
                    </a:lnT>
                    <a:lnB>
                      <a:noFill/>
                    </a:lnB>
                    <a:solidFill>
                      <a:schemeClr val="bg1"/>
                    </a:solidFill>
                  </a:tcPr>
                </a:tc>
                <a:tc>
                  <a:txBody>
                    <a:bodyPr/>
                    <a:lstStyle/>
                    <a:p>
                      <a:r>
                        <a:rPr lang="en-US" altLang="ja-JP" sz="1400" dirty="0"/>
                        <a:t>1.086</a:t>
                      </a:r>
                    </a:p>
                  </a:txBody>
                  <a:tcPr anchor="ctr">
                    <a:lnL>
                      <a:noFill/>
                    </a:lnL>
                    <a:lnR>
                      <a:noFill/>
                    </a:lnR>
                    <a:lnT>
                      <a:noFill/>
                    </a:lnT>
                    <a:lnB>
                      <a:noFill/>
                    </a:lnB>
                    <a:solidFill>
                      <a:schemeClr val="bg1"/>
                    </a:solidFill>
                  </a:tcPr>
                </a:tc>
              </a:tr>
            </a:tbl>
          </a:graphicData>
        </a:graphic>
      </p:graphicFrame>
      <p:sp>
        <p:nvSpPr>
          <p:cNvPr id="51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6156176" y="6033210"/>
            <a:ext cx="3168352" cy="307777"/>
          </a:xfrm>
          <a:prstGeom prst="rect">
            <a:avLst/>
          </a:prstGeom>
          <a:noFill/>
        </p:spPr>
        <p:txBody>
          <a:bodyPr wrap="square" rtlCol="0">
            <a:spAutoFit/>
          </a:bodyPr>
          <a:lstStyle/>
          <a:p>
            <a:pPr algn="ctr"/>
            <a:r>
              <a:rPr kumimoji="1" lang="ja-JP" altLang="en-US" sz="1400" dirty="0" smtClean="0">
                <a:latin typeface="+mj-ea"/>
                <a:ea typeface="+mj-ea"/>
              </a:rPr>
              <a:t>出典：自動車検査登録情報協会</a:t>
            </a:r>
            <a:endParaRPr kumimoji="1" lang="ja-JP" altLang="en-US" sz="1400" dirty="0">
              <a:latin typeface="+mj-ea"/>
              <a:ea typeface="+mj-ea"/>
            </a:endParaRPr>
          </a:p>
        </p:txBody>
      </p:sp>
      <p:sp>
        <p:nvSpPr>
          <p:cNvPr id="9" name="テキスト ボックス 8"/>
          <p:cNvSpPr txBox="1"/>
          <p:nvPr/>
        </p:nvSpPr>
        <p:spPr>
          <a:xfrm>
            <a:off x="3955595" y="4994321"/>
            <a:ext cx="2736304" cy="338554"/>
          </a:xfrm>
          <a:prstGeom prst="rect">
            <a:avLst/>
          </a:prstGeom>
          <a:noFill/>
        </p:spPr>
        <p:txBody>
          <a:bodyPr wrap="square" rtlCol="0">
            <a:spAutoFit/>
          </a:bodyPr>
          <a:lstStyle/>
          <a:p>
            <a:pPr algn="r"/>
            <a:r>
              <a:rPr kumimoji="1" lang="ja-JP" altLang="en-US" sz="1600" dirty="0" smtClean="0">
                <a:latin typeface="+mj-ea"/>
                <a:ea typeface="+mj-ea"/>
              </a:rPr>
              <a:t>出典：朝日新聞</a:t>
            </a:r>
            <a:r>
              <a:rPr lang="ja-JP" altLang="en-US" sz="1600" dirty="0" smtClean="0">
                <a:latin typeface="+mj-ea"/>
                <a:ea typeface="+mj-ea"/>
              </a:rPr>
              <a:t>，</a:t>
            </a:r>
            <a:r>
              <a:rPr kumimoji="1" lang="en-US" altLang="ja-JP" sz="1600" dirty="0" smtClean="0">
                <a:latin typeface="+mj-ea"/>
                <a:ea typeface="+mj-ea"/>
              </a:rPr>
              <a:t>2010.9.21</a:t>
            </a:r>
            <a:endParaRPr kumimoji="1" lang="ja-JP" altLang="en-US" dirty="0">
              <a:latin typeface="+mj-ea"/>
              <a:ea typeface="+mj-ea"/>
            </a:endParaRPr>
          </a:p>
        </p:txBody>
      </p:sp>
      <p:sp>
        <p:nvSpPr>
          <p:cNvPr id="10" name="テキスト ボックス 9"/>
          <p:cNvSpPr txBox="1"/>
          <p:nvPr/>
        </p:nvSpPr>
        <p:spPr>
          <a:xfrm>
            <a:off x="3347864" y="1628800"/>
            <a:ext cx="3456384" cy="338554"/>
          </a:xfrm>
          <a:prstGeom prst="rect">
            <a:avLst/>
          </a:prstGeom>
          <a:noFill/>
        </p:spPr>
        <p:txBody>
          <a:bodyPr wrap="square" rtlCol="0">
            <a:spAutoFit/>
          </a:bodyPr>
          <a:lstStyle/>
          <a:p>
            <a:pPr algn="ctr"/>
            <a:r>
              <a:rPr kumimoji="1" lang="ja-JP" altLang="en-US" sz="1600" dirty="0" smtClean="0">
                <a:latin typeface="+mj-ea"/>
                <a:ea typeface="+mj-ea"/>
              </a:rPr>
              <a:t>図</a:t>
            </a:r>
            <a:r>
              <a:rPr kumimoji="1" lang="en-US" altLang="ja-JP" sz="1600" dirty="0" smtClean="0">
                <a:latin typeface="+mj-ea"/>
                <a:ea typeface="+mj-ea"/>
              </a:rPr>
              <a:t>1</a:t>
            </a:r>
            <a:r>
              <a:rPr kumimoji="1" lang="ja-JP" altLang="en-US" sz="1600" dirty="0" smtClean="0">
                <a:latin typeface="+mj-ea"/>
                <a:ea typeface="+mj-ea"/>
              </a:rPr>
              <a:t>　国内のカーシェアリングの動向</a:t>
            </a:r>
            <a:endParaRPr kumimoji="1" lang="ja-JP" altLang="en-US" sz="1600" dirty="0">
              <a:latin typeface="+mj-ea"/>
              <a:ea typeface="+mj-ea"/>
            </a:endParaRPr>
          </a:p>
        </p:txBody>
      </p:sp>
      <p:sp>
        <p:nvSpPr>
          <p:cNvPr id="11" name="テキスト ボックス 10"/>
          <p:cNvSpPr txBox="1"/>
          <p:nvPr/>
        </p:nvSpPr>
        <p:spPr>
          <a:xfrm>
            <a:off x="6084168" y="1412776"/>
            <a:ext cx="3168352" cy="307777"/>
          </a:xfrm>
          <a:prstGeom prst="rect">
            <a:avLst/>
          </a:prstGeom>
          <a:noFill/>
        </p:spPr>
        <p:txBody>
          <a:bodyPr wrap="square" rtlCol="0">
            <a:spAutoFit/>
          </a:bodyPr>
          <a:lstStyle/>
          <a:p>
            <a:pPr algn="ctr"/>
            <a:r>
              <a:rPr kumimoji="1" lang="ja-JP" altLang="en-US" sz="1400" dirty="0" smtClean="0">
                <a:latin typeface="+mj-ea"/>
                <a:ea typeface="+mj-ea"/>
              </a:rPr>
              <a:t>表</a:t>
            </a:r>
            <a:r>
              <a:rPr kumimoji="1" lang="en-US" altLang="ja-JP" sz="1400" dirty="0" smtClean="0">
                <a:latin typeface="+mj-ea"/>
                <a:ea typeface="+mj-ea"/>
              </a:rPr>
              <a:t>1</a:t>
            </a:r>
            <a:r>
              <a:rPr kumimoji="1" lang="ja-JP" altLang="en-US" sz="1400" dirty="0" smtClean="0">
                <a:latin typeface="+mj-ea"/>
                <a:ea typeface="+mj-ea"/>
              </a:rPr>
              <a:t>　世帯当たりの自動車普及台数</a:t>
            </a:r>
            <a:endParaRPr kumimoji="1" lang="ja-JP" altLang="en-US" sz="1400" dirty="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j-ea"/>
              </a:rPr>
              <a:t>２．カーシェアリングとは</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7</a:t>
            </a:fld>
            <a:endParaRPr kumimoji="1" lang="ja-JP" altLang="en-US"/>
          </a:p>
        </p:txBody>
      </p:sp>
      <p:sp>
        <p:nvSpPr>
          <p:cNvPr id="4" name="コンテンツ プレースホルダ 3"/>
          <p:cNvSpPr>
            <a:spLocks noGrp="1"/>
          </p:cNvSpPr>
          <p:nvPr>
            <p:ph sz="quarter" idx="1"/>
          </p:nvPr>
        </p:nvSpPr>
        <p:spPr/>
        <p:txBody>
          <a:bodyPr/>
          <a:lstStyle/>
          <a:p>
            <a:r>
              <a:rPr lang="ja-JP" altLang="en-US" sz="2800" dirty="0" smtClean="0"/>
              <a:t>利用者</a:t>
            </a:r>
            <a:endParaRPr lang="en-US" altLang="ja-JP" sz="2800" dirty="0" smtClean="0"/>
          </a:p>
          <a:p>
            <a:pPr marL="514350" indent="-514350">
              <a:buFont typeface="+mj-ea"/>
              <a:buAutoNum type="circleNumDbPlain"/>
            </a:pPr>
            <a:r>
              <a:rPr lang="ja-JP" altLang="en-US" sz="2800" dirty="0" smtClean="0"/>
              <a:t>マイカーの非所有者</a:t>
            </a:r>
            <a:endParaRPr lang="en-US" altLang="ja-JP" sz="2800" dirty="0" smtClean="0"/>
          </a:p>
          <a:p>
            <a:pPr marL="514350" indent="-514350">
              <a:buFont typeface="+mj-ea"/>
              <a:buAutoNum type="circleNumDbPlain"/>
            </a:pPr>
            <a:r>
              <a:rPr lang="ja-JP" altLang="en-US" sz="2800" dirty="0" smtClean="0"/>
              <a:t>使用頻度が週</a:t>
            </a:r>
            <a:r>
              <a:rPr lang="en-US" altLang="ja-JP" sz="2800" dirty="0" smtClean="0"/>
              <a:t>1</a:t>
            </a:r>
            <a:r>
              <a:rPr lang="ja-JP" altLang="en-US" sz="2800" dirty="0" smtClean="0"/>
              <a:t>回の人（週末のみ）</a:t>
            </a:r>
            <a:endParaRPr lang="en-US" altLang="ja-JP" sz="2800" dirty="0" smtClean="0"/>
          </a:p>
          <a:p>
            <a:r>
              <a:rPr kumimoji="1" lang="ja-JP" altLang="en-US" b="1" dirty="0" smtClean="0"/>
              <a:t>利用目的</a:t>
            </a:r>
            <a:endParaRPr kumimoji="1" lang="en-US" altLang="ja-JP" b="1" dirty="0" smtClean="0"/>
          </a:p>
          <a:p>
            <a:pPr marL="514350" indent="-514350">
              <a:buNone/>
            </a:pPr>
            <a:r>
              <a:rPr kumimoji="1" lang="ja-JP" altLang="en-US" dirty="0" smtClean="0"/>
              <a:t>・会社での外回り</a:t>
            </a:r>
            <a:endParaRPr kumimoji="1" lang="en-US" altLang="ja-JP" dirty="0" smtClean="0"/>
          </a:p>
          <a:p>
            <a:pPr marL="514350" indent="-514350">
              <a:buNone/>
            </a:pPr>
            <a:r>
              <a:rPr lang="ja-JP" altLang="en-US" dirty="0" smtClean="0"/>
              <a:t>・週１度の大きい買い物</a:t>
            </a:r>
            <a:endParaRPr lang="en-US" altLang="ja-JP" dirty="0" smtClean="0"/>
          </a:p>
          <a:p>
            <a:pPr marL="514350" indent="-514350">
              <a:buNone/>
            </a:pPr>
            <a:r>
              <a:rPr kumimoji="1" lang="ja-JP" altLang="en-US" dirty="0" smtClean="0"/>
              <a:t>・週末の外出</a:t>
            </a:r>
            <a:endParaRPr kumimoji="1" lang="en-US" altLang="ja-JP" dirty="0" smtClean="0"/>
          </a:p>
          <a:p>
            <a:pPr marL="514350" indent="-514350">
              <a:buNone/>
            </a:pPr>
            <a:r>
              <a:rPr lang="ja-JP" altLang="en-US" dirty="0" smtClean="0"/>
              <a:t>・会社最寄駅から会社まで</a:t>
            </a:r>
            <a:r>
              <a:rPr lang="en-US" altLang="ja-JP" dirty="0" smtClean="0"/>
              <a:t>…etc.</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テキスト プレースホルダ 1"/>
          <p:cNvSpPr>
            <a:spLocks noGrp="1"/>
          </p:cNvSpPr>
          <p:nvPr>
            <p:ph type="body" idx="1"/>
          </p:nvPr>
        </p:nvSpPr>
        <p:spPr>
          <a:xfrm>
            <a:off x="301752" y="1524000"/>
            <a:ext cx="8518720" cy="732974"/>
          </a:xfrm>
        </p:spPr>
        <p:txBody>
          <a:bodyPr/>
          <a:lstStyle/>
          <a:p>
            <a:r>
              <a:rPr lang="ja-JP" altLang="en-US" sz="2800" dirty="0" smtClean="0"/>
              <a:t>・  一般的に言われているメリット・デメリット</a:t>
            </a:r>
            <a:endParaRPr kumimoji="1" lang="ja-JP" altLang="en-US" sz="2800" dirty="0"/>
          </a:p>
        </p:txBody>
      </p:sp>
      <p:sp>
        <p:nvSpPr>
          <p:cNvPr id="4" name="コンテンツ プレースホルダ 3"/>
          <p:cNvSpPr>
            <a:spLocks noGrp="1"/>
          </p:cNvSpPr>
          <p:nvPr>
            <p:ph sz="quarter" idx="2"/>
          </p:nvPr>
        </p:nvSpPr>
        <p:spPr/>
        <p:txBody>
          <a:bodyPr>
            <a:normAutofit fontScale="92500" lnSpcReduction="10000"/>
          </a:bodyPr>
          <a:lstStyle/>
          <a:p>
            <a:r>
              <a:rPr kumimoji="1" lang="ja-JP" altLang="en-US" dirty="0" smtClean="0"/>
              <a:t>メリット</a:t>
            </a:r>
            <a:endParaRPr lang="en-US" altLang="ja-JP" dirty="0" smtClean="0"/>
          </a:p>
          <a:p>
            <a:pPr marL="731520" lvl="1" indent="-457200">
              <a:buFont typeface="+mj-ea"/>
              <a:buAutoNum type="circleNumDbPlain"/>
            </a:pPr>
            <a:r>
              <a:rPr kumimoji="1" lang="ja-JP" altLang="en-US" dirty="0" smtClean="0"/>
              <a:t>車の絶対数が減少し、</a:t>
            </a:r>
            <a:r>
              <a:rPr kumimoji="1" lang="en-US" altLang="ja-JP" dirty="0" smtClean="0"/>
              <a:t>CO2</a:t>
            </a:r>
            <a:r>
              <a:rPr kumimoji="1" lang="ja-JP" altLang="en-US" dirty="0" err="1" smtClean="0"/>
              <a:t>が削</a:t>
            </a:r>
            <a:r>
              <a:rPr kumimoji="1" lang="ja-JP" altLang="en-US" dirty="0" smtClean="0"/>
              <a:t>減される。（製造，廃棄時）</a:t>
            </a:r>
            <a:endParaRPr lang="en-US" altLang="ja-JP" dirty="0" smtClean="0"/>
          </a:p>
          <a:p>
            <a:pPr marL="731520" lvl="1" indent="-457200">
              <a:buFont typeface="+mj-ea"/>
              <a:buAutoNum type="circleNumDbPlain"/>
            </a:pPr>
            <a:r>
              <a:rPr lang="ja-JP" altLang="en-US" dirty="0" smtClean="0"/>
              <a:t>走行距離が短縮され</a:t>
            </a:r>
            <a:r>
              <a:rPr lang="en-US" altLang="ja-JP" dirty="0" smtClean="0"/>
              <a:t>CO2</a:t>
            </a:r>
            <a:r>
              <a:rPr lang="ja-JP" altLang="en-US" dirty="0" err="1" smtClean="0"/>
              <a:t>が削</a:t>
            </a:r>
            <a:r>
              <a:rPr lang="ja-JP" altLang="en-US" dirty="0" smtClean="0"/>
              <a:t>減される。</a:t>
            </a:r>
            <a:endParaRPr lang="en-US" altLang="ja-JP" dirty="0" smtClean="0"/>
          </a:p>
          <a:p>
            <a:pPr marL="731520" lvl="1" indent="-457200">
              <a:buFont typeface="+mj-ea"/>
              <a:buAutoNum type="circleNumDbPlain"/>
            </a:pPr>
            <a:r>
              <a:rPr lang="ja-JP" altLang="en-US" dirty="0" smtClean="0"/>
              <a:t>維持費が不要。</a:t>
            </a:r>
            <a:endParaRPr lang="en-US" altLang="ja-JP" dirty="0" smtClean="0"/>
          </a:p>
          <a:p>
            <a:pPr marL="731520" lvl="1" indent="-457200">
              <a:buFont typeface="+mj-ea"/>
              <a:buAutoNum type="circleNumDbPlain"/>
            </a:pPr>
            <a:r>
              <a:rPr kumimoji="1" lang="ja-JP" altLang="en-US" dirty="0" smtClean="0"/>
              <a:t>低価格。</a:t>
            </a:r>
            <a:endParaRPr lang="en-US" altLang="ja-JP" dirty="0" smtClean="0"/>
          </a:p>
          <a:p>
            <a:pPr marL="731520" lvl="1" indent="-457200">
              <a:buFont typeface="+mj-ea"/>
              <a:buAutoNum type="circleNumDbPlain"/>
            </a:pPr>
            <a:r>
              <a:rPr lang="ja-JP" altLang="en-US" dirty="0" smtClean="0"/>
              <a:t>短期距離・短時間での利用が可能。</a:t>
            </a:r>
            <a:endParaRPr lang="en-US" altLang="ja-JP" dirty="0" smtClean="0"/>
          </a:p>
          <a:p>
            <a:pPr marL="731520" lvl="1" indent="-457200">
              <a:buFont typeface="+mj-ea"/>
              <a:buAutoNum type="circleNumDbPlain"/>
            </a:pPr>
            <a:r>
              <a:rPr kumimoji="1" lang="ja-JP" altLang="en-US" dirty="0" smtClean="0"/>
              <a:t>無人ステーションで気軽に借りられる。　　</a:t>
            </a:r>
            <a:endParaRPr kumimoji="1" lang="en-US" altLang="ja-JP" dirty="0" smtClean="0"/>
          </a:p>
        </p:txBody>
      </p:sp>
      <p:sp>
        <p:nvSpPr>
          <p:cNvPr id="5" name="コンテンツ プレースホルダ 4"/>
          <p:cNvSpPr>
            <a:spLocks noGrp="1"/>
          </p:cNvSpPr>
          <p:nvPr>
            <p:ph sz="quarter" idx="4"/>
          </p:nvPr>
        </p:nvSpPr>
        <p:spPr/>
        <p:txBody>
          <a:bodyPr>
            <a:normAutofit lnSpcReduction="10000"/>
          </a:bodyPr>
          <a:lstStyle/>
          <a:p>
            <a:r>
              <a:rPr kumimoji="1" lang="ja-JP" altLang="en-US" dirty="0" smtClean="0"/>
              <a:t>デメリット</a:t>
            </a:r>
            <a:endParaRPr kumimoji="1" lang="en-US" altLang="ja-JP" dirty="0" smtClean="0"/>
          </a:p>
          <a:p>
            <a:pPr marL="731520" lvl="1" indent="-457200">
              <a:buFont typeface="+mj-ea"/>
              <a:buAutoNum type="circleNumDbPlain"/>
            </a:pPr>
            <a:r>
              <a:rPr lang="ja-JP" altLang="en-US" dirty="0" smtClean="0"/>
              <a:t>マイカー志向の強い人・シェアすることへの抵抗感を持つ人には利用されづらい。</a:t>
            </a:r>
            <a:endParaRPr lang="en-US" altLang="ja-JP" dirty="0" smtClean="0"/>
          </a:p>
          <a:p>
            <a:pPr marL="731520" lvl="1" indent="-457200">
              <a:buFont typeface="+mj-ea"/>
              <a:buAutoNum type="circleNumDbPlain"/>
            </a:pPr>
            <a:r>
              <a:rPr lang="ja-JP" altLang="en-US" dirty="0" smtClean="0"/>
              <a:t>車種を選べない。</a:t>
            </a:r>
            <a:endParaRPr lang="en-US" altLang="ja-JP" dirty="0" smtClean="0"/>
          </a:p>
          <a:p>
            <a:pPr marL="731520" lvl="1" indent="-457200">
              <a:buFont typeface="+mj-ea"/>
              <a:buAutoNum type="circleNumDbPlain"/>
            </a:pPr>
            <a:r>
              <a:rPr lang="ja-JP" altLang="en-US" dirty="0" smtClean="0"/>
              <a:t>使いたい時に使えない可能性がある。</a:t>
            </a:r>
            <a:endParaRPr lang="en-US" altLang="ja-JP" dirty="0" smtClean="0"/>
          </a:p>
          <a:p>
            <a:pPr marL="731520" lvl="1" indent="-457200">
              <a:buFont typeface="+mj-ea"/>
              <a:buAutoNum type="circleNumDbPlain"/>
            </a:pPr>
            <a:r>
              <a:rPr lang="ja-JP" altLang="en-US" dirty="0" smtClean="0"/>
              <a:t>認知度が低い。</a:t>
            </a:r>
            <a:endParaRPr lang="en-US" altLang="ja-JP" dirty="0" smtClean="0"/>
          </a:p>
          <a:p>
            <a:pPr marL="731520" lvl="1" indent="-457200">
              <a:buFont typeface="+mj-ea"/>
              <a:buAutoNum type="circleNumDbPlain"/>
            </a:pPr>
            <a:r>
              <a:rPr lang="ja-JP" altLang="en-US" dirty="0" smtClean="0"/>
              <a:t>若者の車離れ　</a:t>
            </a:r>
            <a:endParaRPr kumimoji="1" lang="ja-JP" altLang="en-US" dirty="0"/>
          </a:p>
        </p:txBody>
      </p:sp>
      <p:sp>
        <p:nvSpPr>
          <p:cNvPr id="6" name="スライド番号プレースホルダ 5"/>
          <p:cNvSpPr>
            <a:spLocks noGrp="1"/>
          </p:cNvSpPr>
          <p:nvPr>
            <p:ph type="sldNum" sz="quarter" idx="12"/>
          </p:nvPr>
        </p:nvSpPr>
        <p:spPr/>
        <p:txBody>
          <a:bodyPr/>
          <a:lstStyle/>
          <a:p>
            <a:fld id="{A0559D81-7379-4439-8D91-1E1B1448D352}" type="slidenum">
              <a:rPr kumimoji="1" lang="ja-JP" altLang="en-US" smtClean="0"/>
              <a:pPr/>
              <a:t>8</a:t>
            </a:fld>
            <a:endParaRPr kumimoji="1" lang="ja-JP" altLang="en-US"/>
          </a:p>
        </p:txBody>
      </p:sp>
      <p:sp>
        <p:nvSpPr>
          <p:cNvPr id="7" name="タイトル 6"/>
          <p:cNvSpPr>
            <a:spLocks noGrp="1"/>
          </p:cNvSpPr>
          <p:nvPr>
            <p:ph type="title"/>
          </p:nvPr>
        </p:nvSpPr>
        <p:spPr/>
        <p:txBody>
          <a:bodyPr/>
          <a:lstStyle/>
          <a:p>
            <a:r>
              <a:rPr lang="ja-JP" altLang="en-US" dirty="0" smtClean="0">
                <a:latin typeface="+mj-ea"/>
              </a:rPr>
              <a:t>２．カーシェアリングとは</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j-ea"/>
              </a:rPr>
              <a:t>２．カーシェアリングとは</a:t>
            </a:r>
            <a:endParaRPr kumimoji="1" lang="ja-JP" altLang="en-US" dirty="0"/>
          </a:p>
        </p:txBody>
      </p:sp>
      <p:sp>
        <p:nvSpPr>
          <p:cNvPr id="3" name="スライド番号プレースホルダ 2"/>
          <p:cNvSpPr>
            <a:spLocks noGrp="1"/>
          </p:cNvSpPr>
          <p:nvPr>
            <p:ph type="sldNum" sz="quarter" idx="12"/>
          </p:nvPr>
        </p:nvSpPr>
        <p:spPr/>
        <p:txBody>
          <a:bodyPr/>
          <a:lstStyle/>
          <a:p>
            <a:fld id="{A0559D81-7379-4439-8D91-1E1B1448D352}" type="slidenum">
              <a:rPr kumimoji="1" lang="ja-JP" altLang="en-US" smtClean="0"/>
              <a:pPr/>
              <a:t>9</a:t>
            </a:fld>
            <a:endParaRPr kumimoji="1" lang="ja-JP" altLang="en-US"/>
          </a:p>
        </p:txBody>
      </p:sp>
      <p:sp>
        <p:nvSpPr>
          <p:cNvPr id="4" name="コンテンツ プレースホルダ 3"/>
          <p:cNvSpPr>
            <a:spLocks noGrp="1"/>
          </p:cNvSpPr>
          <p:nvPr>
            <p:ph sz="half" idx="1"/>
          </p:nvPr>
        </p:nvSpPr>
        <p:spPr/>
        <p:txBody>
          <a:bodyPr>
            <a:normAutofit fontScale="92500" lnSpcReduction="20000"/>
          </a:bodyPr>
          <a:lstStyle/>
          <a:p>
            <a:r>
              <a:rPr kumimoji="1" lang="ja-JP" altLang="en-US" sz="2400" b="1" dirty="0" smtClean="0"/>
              <a:t>カーシェアリングが広まる条件</a:t>
            </a:r>
            <a:endParaRPr kumimoji="1" lang="en-US" altLang="ja-JP" sz="2400" b="1" dirty="0" smtClean="0"/>
          </a:p>
          <a:p>
            <a:pPr lvl="1">
              <a:buFont typeface="Arial" pitchFamily="34" charset="0"/>
              <a:buChar char="•"/>
            </a:pPr>
            <a:r>
              <a:rPr lang="ja-JP" altLang="en-US" sz="2400" dirty="0" smtClean="0"/>
              <a:t>人口密度が高い</a:t>
            </a:r>
            <a:endParaRPr lang="en-US" altLang="ja-JP" sz="2400" dirty="0" smtClean="0"/>
          </a:p>
          <a:p>
            <a:pPr lvl="1">
              <a:buFont typeface="Arial" pitchFamily="34" charset="0"/>
              <a:buChar char="•"/>
            </a:pPr>
            <a:r>
              <a:rPr lang="ja-JP" altLang="en-US" sz="2400" dirty="0" smtClean="0"/>
              <a:t>公共交通機関が発達している</a:t>
            </a:r>
            <a:endParaRPr lang="en-US" altLang="ja-JP" sz="2400" dirty="0" smtClean="0"/>
          </a:p>
          <a:p>
            <a:pPr lvl="1">
              <a:buFont typeface="Arial" pitchFamily="34" charset="0"/>
              <a:buChar char="•"/>
            </a:pPr>
            <a:r>
              <a:rPr lang="ja-JP" altLang="en-US" sz="2400" dirty="0" smtClean="0"/>
              <a:t>平均走行距離が短い</a:t>
            </a:r>
            <a:endParaRPr lang="en-US" altLang="ja-JP" sz="2400" dirty="0" smtClean="0"/>
          </a:p>
          <a:p>
            <a:pPr lvl="1">
              <a:buNone/>
            </a:pPr>
            <a:r>
              <a:rPr lang="ja-JP" altLang="en-US" sz="2400" dirty="0" smtClean="0"/>
              <a:t>（環境への意識が高いこと）</a:t>
            </a:r>
            <a:endParaRPr lang="en-US" altLang="ja-JP" dirty="0" smtClean="0"/>
          </a:p>
          <a:p>
            <a:r>
              <a:rPr lang="ja-JP" altLang="en-US" b="1" dirty="0" smtClean="0"/>
              <a:t>予想される今後の展開</a:t>
            </a:r>
            <a:endParaRPr lang="en-US" altLang="ja-JP" b="1" dirty="0" smtClean="0"/>
          </a:p>
          <a:p>
            <a:pPr>
              <a:buNone/>
            </a:pPr>
            <a:r>
              <a:rPr kumimoji="1" lang="ja-JP" altLang="en-US" dirty="0" smtClean="0"/>
              <a:t>　→日本</a:t>
            </a:r>
            <a:r>
              <a:rPr lang="ja-JP" altLang="en-US" dirty="0" smtClean="0"/>
              <a:t>にはカーシェアリングが広まる条件が揃っており、さらに世帯当たりの自動車保有台数は減少しているため、今後特に大都市を中心として</a:t>
            </a:r>
            <a:r>
              <a:rPr lang="ja-JP" altLang="en-US" b="1" dirty="0" smtClean="0"/>
              <a:t>利用者数が増加していく</a:t>
            </a:r>
            <a:r>
              <a:rPr lang="ja-JP" altLang="en-US" dirty="0" smtClean="0"/>
              <a:t>ことが予想される</a:t>
            </a:r>
            <a:r>
              <a:rPr lang="ja-JP" altLang="en-US" dirty="0" smtClean="0"/>
              <a:t>。</a:t>
            </a:r>
            <a:endParaRPr kumimoji="1" lang="en-US" altLang="ja-JP" dirty="0" smtClean="0"/>
          </a:p>
        </p:txBody>
      </p:sp>
      <p:sp>
        <p:nvSpPr>
          <p:cNvPr id="10" name="コンテンツ プレースホルダ 9"/>
          <p:cNvSpPr>
            <a:spLocks noGrp="1"/>
          </p:cNvSpPr>
          <p:nvPr>
            <p:ph sz="half" idx="2"/>
          </p:nvPr>
        </p:nvSpPr>
        <p:spPr/>
        <p:txBody>
          <a:bodyPr>
            <a:normAutofit fontScale="92500" lnSpcReduction="20000"/>
          </a:bodyPr>
          <a:lstStyle/>
          <a:p>
            <a:pPr>
              <a:buNone/>
            </a:pPr>
            <a:endParaRPr kumimoji="1" lang="ja-JP" altLang="en-US" dirty="0"/>
          </a:p>
        </p:txBody>
      </p:sp>
      <p:graphicFrame>
        <p:nvGraphicFramePr>
          <p:cNvPr id="5" name="表 4"/>
          <p:cNvGraphicFramePr>
            <a:graphicFrameLocks noGrp="1"/>
          </p:cNvGraphicFramePr>
          <p:nvPr/>
        </p:nvGraphicFramePr>
        <p:xfrm>
          <a:off x="5580112" y="2297782"/>
          <a:ext cx="2592288" cy="3219450"/>
        </p:xfrm>
        <a:graphic>
          <a:graphicData uri="http://schemas.openxmlformats.org/drawingml/2006/table">
            <a:tbl>
              <a:tblPr/>
              <a:tblGrid>
                <a:gridCol w="706987"/>
                <a:gridCol w="1021204"/>
                <a:gridCol w="864097"/>
              </a:tblGrid>
              <a:tr h="470222">
                <a:tc>
                  <a:txBody>
                    <a:bodyPr/>
                    <a:lstStyle/>
                    <a:p>
                      <a:pPr algn="ctr"/>
                      <a:r>
                        <a:rPr lang="en-US" altLang="ja-JP" sz="1800" dirty="0"/>
                        <a:t>1</a:t>
                      </a:r>
                    </a:p>
                  </a:txBody>
                  <a:tcPr marL="47625" marR="47625" marT="47625" marB="47625" anchor="ctr">
                    <a:lnL>
                      <a:noFill/>
                    </a:lnL>
                    <a:lnR>
                      <a:noFill/>
                    </a:lnR>
                    <a:lnT>
                      <a:noFill/>
                    </a:lnT>
                    <a:lnB>
                      <a:noFill/>
                    </a:lnB>
                    <a:solidFill>
                      <a:schemeClr val="bg1"/>
                    </a:solidFill>
                  </a:tcPr>
                </a:tc>
                <a:tc>
                  <a:txBody>
                    <a:bodyPr/>
                    <a:lstStyle/>
                    <a:p>
                      <a:pPr algn="ctr"/>
                      <a:r>
                        <a:rPr lang="ja-JP" altLang="en-US" sz="1800" dirty="0"/>
                        <a:t>東京</a:t>
                      </a:r>
                    </a:p>
                  </a:txBody>
                  <a:tcPr marL="47625" marR="47625" marT="47625" marB="47625" anchor="ctr">
                    <a:lnL>
                      <a:noFill/>
                    </a:lnL>
                    <a:lnR>
                      <a:noFill/>
                    </a:lnR>
                    <a:lnT>
                      <a:noFill/>
                    </a:lnT>
                    <a:lnB>
                      <a:noFill/>
                    </a:lnB>
                    <a:solidFill>
                      <a:schemeClr val="bg1"/>
                    </a:solidFill>
                  </a:tcPr>
                </a:tc>
                <a:tc>
                  <a:txBody>
                    <a:bodyPr/>
                    <a:lstStyle/>
                    <a:p>
                      <a:pPr algn="ctr"/>
                      <a:r>
                        <a:rPr lang="en-US" altLang="ja-JP" sz="1800" dirty="0"/>
                        <a:t>0.497</a:t>
                      </a:r>
                      <a:r>
                        <a:rPr lang="ja-JP" altLang="en-US" sz="1800" dirty="0"/>
                        <a:t>台</a:t>
                      </a:r>
                    </a:p>
                  </a:txBody>
                  <a:tcPr marL="47625" marR="47625" marT="47625" marB="47625" anchor="ctr">
                    <a:lnL>
                      <a:noFill/>
                    </a:lnL>
                    <a:lnR>
                      <a:noFill/>
                    </a:lnR>
                    <a:lnT>
                      <a:noFill/>
                    </a:lnT>
                    <a:lnB>
                      <a:noFill/>
                    </a:lnB>
                    <a:solidFill>
                      <a:schemeClr val="bg1"/>
                    </a:solidFill>
                  </a:tcPr>
                </a:tc>
              </a:tr>
              <a:tr h="470222">
                <a:tc>
                  <a:txBody>
                    <a:bodyPr/>
                    <a:lstStyle/>
                    <a:p>
                      <a:pPr algn="ctr"/>
                      <a:r>
                        <a:rPr lang="en-US" altLang="ja-JP" sz="1800" dirty="0"/>
                        <a:t>2</a:t>
                      </a:r>
                    </a:p>
                  </a:txBody>
                  <a:tcPr marL="47625" marR="47625" marT="47625" marB="47625" anchor="ctr">
                    <a:lnL>
                      <a:noFill/>
                    </a:lnL>
                    <a:lnR>
                      <a:noFill/>
                    </a:lnR>
                    <a:lnT>
                      <a:noFill/>
                    </a:lnT>
                    <a:lnB>
                      <a:noFill/>
                    </a:lnB>
                    <a:solidFill>
                      <a:schemeClr val="bg1"/>
                    </a:solidFill>
                  </a:tcPr>
                </a:tc>
                <a:tc>
                  <a:txBody>
                    <a:bodyPr/>
                    <a:lstStyle/>
                    <a:p>
                      <a:pPr algn="ctr"/>
                      <a:r>
                        <a:rPr lang="ja-JP" altLang="en-US" sz="1800" dirty="0"/>
                        <a:t>大阪</a:t>
                      </a:r>
                    </a:p>
                  </a:txBody>
                  <a:tcPr marL="47625" marR="47625" marT="47625" marB="47625" anchor="ctr">
                    <a:lnL>
                      <a:noFill/>
                    </a:lnL>
                    <a:lnR>
                      <a:noFill/>
                    </a:lnR>
                    <a:lnT>
                      <a:noFill/>
                    </a:lnT>
                    <a:lnB>
                      <a:noFill/>
                    </a:lnB>
                    <a:solidFill>
                      <a:schemeClr val="bg1"/>
                    </a:solidFill>
                  </a:tcPr>
                </a:tc>
                <a:tc>
                  <a:txBody>
                    <a:bodyPr/>
                    <a:lstStyle/>
                    <a:p>
                      <a:pPr algn="ctr"/>
                      <a:r>
                        <a:rPr lang="en-US" altLang="ja-JP" sz="1800" dirty="0"/>
                        <a:t>0.694</a:t>
                      </a:r>
                      <a:r>
                        <a:rPr lang="ja-JP" altLang="en-US" sz="1800" dirty="0"/>
                        <a:t>台</a:t>
                      </a:r>
                    </a:p>
                  </a:txBody>
                  <a:tcPr marL="47625" marR="47625" marT="47625" marB="47625" anchor="ctr">
                    <a:lnL>
                      <a:noFill/>
                    </a:lnL>
                    <a:lnR>
                      <a:noFill/>
                    </a:lnR>
                    <a:lnT>
                      <a:noFill/>
                    </a:lnT>
                    <a:lnB>
                      <a:noFill/>
                    </a:lnB>
                    <a:solidFill>
                      <a:schemeClr val="bg1"/>
                    </a:solidFill>
                  </a:tcPr>
                </a:tc>
              </a:tr>
              <a:tr h="470222">
                <a:tc>
                  <a:txBody>
                    <a:bodyPr/>
                    <a:lstStyle/>
                    <a:p>
                      <a:pPr algn="ctr"/>
                      <a:r>
                        <a:rPr lang="en-US" altLang="ja-JP" sz="1800" dirty="0"/>
                        <a:t>3</a:t>
                      </a:r>
                    </a:p>
                  </a:txBody>
                  <a:tcPr marL="47625" marR="47625" marT="47625" marB="47625" anchor="ctr">
                    <a:lnL>
                      <a:noFill/>
                    </a:lnL>
                    <a:lnR>
                      <a:noFill/>
                    </a:lnR>
                    <a:lnT>
                      <a:noFill/>
                    </a:lnT>
                    <a:lnB>
                      <a:noFill/>
                    </a:lnB>
                    <a:solidFill>
                      <a:schemeClr val="bg1"/>
                    </a:solidFill>
                  </a:tcPr>
                </a:tc>
                <a:tc>
                  <a:txBody>
                    <a:bodyPr/>
                    <a:lstStyle/>
                    <a:p>
                      <a:pPr algn="ctr"/>
                      <a:r>
                        <a:rPr lang="ja-JP" altLang="en-US" sz="1800" dirty="0"/>
                        <a:t>神奈川</a:t>
                      </a:r>
                    </a:p>
                  </a:txBody>
                  <a:tcPr marL="47625" marR="47625" marT="47625" marB="47625" anchor="ctr">
                    <a:lnL>
                      <a:noFill/>
                    </a:lnL>
                    <a:lnR>
                      <a:noFill/>
                    </a:lnR>
                    <a:lnT>
                      <a:noFill/>
                    </a:lnT>
                    <a:lnB>
                      <a:noFill/>
                    </a:lnB>
                    <a:solidFill>
                      <a:schemeClr val="bg1"/>
                    </a:solidFill>
                  </a:tcPr>
                </a:tc>
                <a:tc>
                  <a:txBody>
                    <a:bodyPr/>
                    <a:lstStyle/>
                    <a:p>
                      <a:pPr algn="ctr"/>
                      <a:r>
                        <a:rPr lang="en-US" altLang="ja-JP" sz="1800" dirty="0"/>
                        <a:t>0.772</a:t>
                      </a:r>
                      <a:r>
                        <a:rPr lang="ja-JP" altLang="en-US" sz="1800" dirty="0"/>
                        <a:t>台</a:t>
                      </a:r>
                    </a:p>
                  </a:txBody>
                  <a:tcPr marL="47625" marR="47625" marT="47625" marB="47625" anchor="ctr">
                    <a:lnL>
                      <a:noFill/>
                    </a:lnL>
                    <a:lnR>
                      <a:noFill/>
                    </a:lnR>
                    <a:lnT>
                      <a:noFill/>
                    </a:lnT>
                    <a:lnB>
                      <a:noFill/>
                    </a:lnB>
                    <a:solidFill>
                      <a:schemeClr val="bg1"/>
                    </a:solidFill>
                  </a:tcPr>
                </a:tc>
              </a:tr>
              <a:tr h="470222">
                <a:tc>
                  <a:txBody>
                    <a:bodyPr/>
                    <a:lstStyle/>
                    <a:p>
                      <a:pPr algn="ctr"/>
                      <a:r>
                        <a:rPr lang="en-US" altLang="ja-JP" sz="1800" dirty="0"/>
                        <a:t>4</a:t>
                      </a:r>
                    </a:p>
                  </a:txBody>
                  <a:tcPr marL="47625" marR="47625" marT="47625" marB="47625" anchor="ctr">
                    <a:lnL>
                      <a:noFill/>
                    </a:lnL>
                    <a:lnR>
                      <a:noFill/>
                    </a:lnR>
                    <a:lnT>
                      <a:noFill/>
                    </a:lnT>
                    <a:lnB>
                      <a:noFill/>
                    </a:lnB>
                    <a:solidFill>
                      <a:schemeClr val="bg1"/>
                    </a:solidFill>
                  </a:tcPr>
                </a:tc>
                <a:tc>
                  <a:txBody>
                    <a:bodyPr/>
                    <a:lstStyle/>
                    <a:p>
                      <a:pPr algn="ctr"/>
                      <a:r>
                        <a:rPr lang="ja-JP" altLang="en-US" sz="1800" dirty="0"/>
                        <a:t>京都</a:t>
                      </a:r>
                    </a:p>
                  </a:txBody>
                  <a:tcPr marL="47625" marR="47625" marT="47625" marB="47625" anchor="ctr">
                    <a:lnL>
                      <a:noFill/>
                    </a:lnL>
                    <a:lnR>
                      <a:noFill/>
                    </a:lnR>
                    <a:lnT>
                      <a:noFill/>
                    </a:lnT>
                    <a:lnB>
                      <a:noFill/>
                    </a:lnB>
                    <a:solidFill>
                      <a:schemeClr val="bg1"/>
                    </a:solidFill>
                  </a:tcPr>
                </a:tc>
                <a:tc>
                  <a:txBody>
                    <a:bodyPr/>
                    <a:lstStyle/>
                    <a:p>
                      <a:pPr algn="ctr"/>
                      <a:r>
                        <a:rPr lang="en-US" altLang="ja-JP" sz="1800" dirty="0"/>
                        <a:t>0.875</a:t>
                      </a:r>
                      <a:r>
                        <a:rPr lang="ja-JP" altLang="en-US" sz="1800" dirty="0"/>
                        <a:t>台</a:t>
                      </a:r>
                    </a:p>
                  </a:txBody>
                  <a:tcPr marL="47625" marR="47625" marT="47625" marB="47625" anchor="ctr">
                    <a:lnL>
                      <a:noFill/>
                    </a:lnL>
                    <a:lnR>
                      <a:noFill/>
                    </a:lnR>
                    <a:lnT>
                      <a:noFill/>
                    </a:lnT>
                    <a:lnB>
                      <a:noFill/>
                    </a:lnB>
                    <a:solidFill>
                      <a:schemeClr val="bg1"/>
                    </a:solidFill>
                  </a:tcPr>
                </a:tc>
              </a:tr>
              <a:tr h="470222">
                <a:tc>
                  <a:txBody>
                    <a:bodyPr/>
                    <a:lstStyle/>
                    <a:p>
                      <a:pPr algn="ctr"/>
                      <a:r>
                        <a:rPr lang="en-US" altLang="ja-JP" sz="1800" dirty="0"/>
                        <a:t>5</a:t>
                      </a:r>
                    </a:p>
                  </a:txBody>
                  <a:tcPr marL="47625" marR="47625" marT="47625" marB="47625" anchor="ctr">
                    <a:lnL>
                      <a:noFill/>
                    </a:lnL>
                    <a:lnR>
                      <a:noFill/>
                    </a:lnR>
                    <a:lnT>
                      <a:noFill/>
                    </a:lnT>
                    <a:lnB>
                      <a:noFill/>
                    </a:lnB>
                    <a:solidFill>
                      <a:schemeClr val="bg1"/>
                    </a:solidFill>
                  </a:tcPr>
                </a:tc>
                <a:tc>
                  <a:txBody>
                    <a:bodyPr/>
                    <a:lstStyle/>
                    <a:p>
                      <a:pPr algn="ctr"/>
                      <a:r>
                        <a:rPr lang="ja-JP" altLang="en-US" sz="1800" dirty="0"/>
                        <a:t>兵庫</a:t>
                      </a:r>
                    </a:p>
                  </a:txBody>
                  <a:tcPr marL="47625" marR="47625" marT="47625" marB="47625" anchor="ctr">
                    <a:lnL>
                      <a:noFill/>
                    </a:lnL>
                    <a:lnR>
                      <a:noFill/>
                    </a:lnR>
                    <a:lnT>
                      <a:noFill/>
                    </a:lnT>
                    <a:lnB>
                      <a:noFill/>
                    </a:lnB>
                    <a:solidFill>
                      <a:schemeClr val="bg1"/>
                    </a:solidFill>
                  </a:tcPr>
                </a:tc>
                <a:tc>
                  <a:txBody>
                    <a:bodyPr/>
                    <a:lstStyle/>
                    <a:p>
                      <a:pPr algn="ctr"/>
                      <a:r>
                        <a:rPr lang="en-US" altLang="ja-JP" sz="1800" dirty="0"/>
                        <a:t>0.946</a:t>
                      </a:r>
                      <a:r>
                        <a:rPr lang="ja-JP" altLang="en-US" sz="1800" dirty="0"/>
                        <a:t>台</a:t>
                      </a:r>
                    </a:p>
                  </a:txBody>
                  <a:tcPr marL="47625" marR="47625" marT="47625" marB="47625" anchor="ctr">
                    <a:lnL>
                      <a:noFill/>
                    </a:lnL>
                    <a:lnR>
                      <a:noFill/>
                    </a:lnR>
                    <a:lnT>
                      <a:noFill/>
                    </a:lnT>
                    <a:lnB>
                      <a:noFill/>
                    </a:lnB>
                    <a:solidFill>
                      <a:schemeClr val="bg1"/>
                    </a:solidFill>
                  </a:tcPr>
                </a:tc>
              </a:tr>
            </a:tbl>
          </a:graphicData>
        </a:graphic>
      </p:graphicFrame>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6"/>
          <p:cNvSpPr txBox="1"/>
          <p:nvPr/>
        </p:nvSpPr>
        <p:spPr>
          <a:xfrm>
            <a:off x="5409592" y="1685768"/>
            <a:ext cx="3050840" cy="584775"/>
          </a:xfrm>
          <a:prstGeom prst="rect">
            <a:avLst/>
          </a:prstGeom>
          <a:noFill/>
        </p:spPr>
        <p:txBody>
          <a:bodyPr wrap="square" rtlCol="0">
            <a:spAutoFit/>
          </a:bodyPr>
          <a:lstStyle/>
          <a:p>
            <a:pPr algn="ctr"/>
            <a:r>
              <a:rPr lang="ja-JP" altLang="en-US" sz="1600" dirty="0" smtClean="0">
                <a:latin typeface="+mj-ea"/>
                <a:ea typeface="+mj-ea"/>
              </a:rPr>
              <a:t>表２　大都市の世帯当たり自動車</a:t>
            </a:r>
            <a:r>
              <a:rPr lang="ja-JP" altLang="en-US" sz="1600" dirty="0" smtClean="0">
                <a:latin typeface="+mj-ea"/>
                <a:ea typeface="+mj-ea"/>
              </a:rPr>
              <a:t>保有数</a:t>
            </a:r>
            <a:endParaRPr kumimoji="1" lang="ja-JP" altLang="en-US" sz="1600" dirty="0">
              <a:latin typeface="+mj-ea"/>
              <a:ea typeface="+mj-ea"/>
            </a:endParaRPr>
          </a:p>
        </p:txBody>
      </p:sp>
      <p:sp>
        <p:nvSpPr>
          <p:cNvPr id="9" name="テキスト ボックス 8"/>
          <p:cNvSpPr txBox="1"/>
          <p:nvPr/>
        </p:nvSpPr>
        <p:spPr>
          <a:xfrm>
            <a:off x="5220072" y="5641503"/>
            <a:ext cx="3168352" cy="307777"/>
          </a:xfrm>
          <a:prstGeom prst="rect">
            <a:avLst/>
          </a:prstGeom>
          <a:noFill/>
        </p:spPr>
        <p:txBody>
          <a:bodyPr wrap="square" rtlCol="0">
            <a:spAutoFit/>
          </a:bodyPr>
          <a:lstStyle/>
          <a:p>
            <a:pPr algn="ctr"/>
            <a:r>
              <a:rPr kumimoji="1" lang="ja-JP" altLang="en-US" sz="1400" dirty="0" smtClean="0">
                <a:latin typeface="+mj-ea"/>
                <a:ea typeface="+mj-ea"/>
              </a:rPr>
              <a:t>出典：自動車検査登録情報協会</a:t>
            </a:r>
            <a:endParaRPr kumimoji="1" lang="ja-JP" altLang="en-US" sz="1400" dirty="0">
              <a:latin typeface="+mj-ea"/>
              <a:ea typeface="+mj-ea"/>
            </a:endParaRPr>
          </a:p>
        </p:txBody>
      </p:sp>
      <p:graphicFrame>
        <p:nvGraphicFramePr>
          <p:cNvPr id="11" name="コンテンツ プレースホルダ 4"/>
          <p:cNvGraphicFramePr>
            <a:graphicFrameLocks/>
          </p:cNvGraphicFramePr>
          <p:nvPr/>
        </p:nvGraphicFramePr>
        <p:xfrm>
          <a:off x="4860032" y="1412776"/>
          <a:ext cx="3816424" cy="4980272"/>
        </p:xfrm>
        <a:graphic>
          <a:graphicData uri="http://schemas.openxmlformats.org/drawingml/2006/table">
            <a:tbl>
              <a:tblPr firstRow="1" bandRow="1">
                <a:tableStyleId>{5C22544A-7EE6-4342-B048-85BDC9FD1C3A}</a:tableStyleId>
              </a:tblPr>
              <a:tblGrid>
                <a:gridCol w="1224136"/>
                <a:gridCol w="684076"/>
                <a:gridCol w="954106"/>
                <a:gridCol w="954106"/>
              </a:tblGrid>
              <a:tr h="763112">
                <a:tc>
                  <a:txBody>
                    <a:bodyPr/>
                    <a:lstStyle/>
                    <a:p>
                      <a:pPr algn="ctr" fontAlgn="ctr"/>
                      <a:r>
                        <a:rPr lang="ja-JP" altLang="en-US" sz="1600" b="0" i="0" u="none" strike="noStrike" dirty="0">
                          <a:latin typeface="ＭＳ Ｐゴシック"/>
                        </a:rPr>
                        <a:t>　</a:t>
                      </a:r>
                    </a:p>
                  </a:txBody>
                  <a:tcPr marL="9525" marR="9525" marT="9525" marB="0" anchor="ctr"/>
                </a:tc>
                <a:tc>
                  <a:txBody>
                    <a:bodyPr/>
                    <a:lstStyle/>
                    <a:p>
                      <a:pPr algn="ctr" fontAlgn="ctr"/>
                      <a:endParaRPr lang="ja-JP" altLang="en-US" sz="1600" b="0" i="0" u="none" strike="noStrike" dirty="0">
                        <a:latin typeface="ＭＳ Ｐゴシック"/>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latin typeface="ＭＳ Ｐゴシック"/>
                        </a:rPr>
                        <a:t>　</a:t>
                      </a:r>
                      <a:r>
                        <a:rPr lang="ja-JP" altLang="en-US" sz="1600" b="0" i="0" u="none" strike="noStrike" dirty="0" smtClean="0">
                          <a:latin typeface="ＭＳ Ｐゴシック"/>
                        </a:rPr>
                        <a:t>人口に占める割合（％）</a:t>
                      </a:r>
                    </a:p>
                  </a:txBody>
                  <a:tcPr marL="9525" marR="9525" marT="9525" marB="0" anchor="ctr"/>
                </a:tc>
                <a:tc>
                  <a:txBody>
                    <a:bodyPr/>
                    <a:lstStyle/>
                    <a:p>
                      <a:pPr algn="ctr" fontAlgn="ctr"/>
                      <a:r>
                        <a:rPr lang="ja-JP" altLang="en-US" sz="1600" b="0" i="0" u="none" strike="noStrike" dirty="0">
                          <a:latin typeface="ＭＳ Ｐゴシック"/>
                        </a:rPr>
                        <a:t>　</a:t>
                      </a:r>
                    </a:p>
                  </a:txBody>
                  <a:tcPr marL="9525" marR="9525" marT="9525" marB="0" anchor="ctr"/>
                </a:tc>
              </a:tr>
              <a:tr h="281144">
                <a:tc>
                  <a:txBody>
                    <a:bodyPr/>
                    <a:lstStyle/>
                    <a:p>
                      <a:pPr algn="l" fontAlgn="ctr"/>
                      <a:r>
                        <a:rPr lang="ja-JP" altLang="en-US" sz="1600" b="0" i="0" u="none" strike="noStrike" dirty="0">
                          <a:latin typeface="ＭＳ Ｐゴシック"/>
                        </a:rPr>
                        <a:t>年齢層別</a:t>
                      </a:r>
                    </a:p>
                  </a:txBody>
                  <a:tcPr marL="9525" marR="9525" marT="9525" marB="0" anchor="ctr"/>
                </a:tc>
                <a:tc>
                  <a:txBody>
                    <a:bodyPr/>
                    <a:lstStyle/>
                    <a:p>
                      <a:pPr algn="ctr" fontAlgn="ctr"/>
                      <a:r>
                        <a:rPr lang="ja-JP" altLang="en-US" sz="1600" b="0" i="0" u="none" strike="noStrike">
                          <a:latin typeface="ＭＳ Ｐゴシック"/>
                        </a:rPr>
                        <a:t>計</a:t>
                      </a:r>
                    </a:p>
                  </a:txBody>
                  <a:tcPr marL="9525" marR="9525" marT="9525" marB="0" anchor="ctr"/>
                </a:tc>
                <a:tc>
                  <a:txBody>
                    <a:bodyPr/>
                    <a:lstStyle/>
                    <a:p>
                      <a:pPr algn="ctr" fontAlgn="ctr"/>
                      <a:r>
                        <a:rPr lang="ja-JP" altLang="en-US" sz="1600" b="0" i="0" u="none" strike="noStrike">
                          <a:latin typeface="ＭＳ Ｐゴシック"/>
                        </a:rPr>
                        <a:t>男</a:t>
                      </a:r>
                    </a:p>
                  </a:txBody>
                  <a:tcPr marL="9525" marR="9525" marT="9525" marB="0" anchor="ctr"/>
                </a:tc>
                <a:tc>
                  <a:txBody>
                    <a:bodyPr/>
                    <a:lstStyle/>
                    <a:p>
                      <a:pPr algn="ctr" fontAlgn="ctr"/>
                      <a:r>
                        <a:rPr lang="ja-JP" altLang="en-US" sz="1600" b="0" i="0" u="none" strike="noStrike">
                          <a:latin typeface="ＭＳ Ｐゴシック"/>
                        </a:rPr>
                        <a:t>女</a:t>
                      </a:r>
                    </a:p>
                  </a:txBody>
                  <a:tcPr marL="9525" marR="9525" marT="9525" marB="0" anchor="ctr"/>
                </a:tc>
              </a:tr>
              <a:tr h="281144">
                <a:tc>
                  <a:txBody>
                    <a:bodyPr/>
                    <a:lstStyle/>
                    <a:p>
                      <a:pPr algn="l" fontAlgn="ctr"/>
                      <a:r>
                        <a:rPr lang="ja-JP" altLang="en-US" sz="1600" b="0" i="0" u="none" strike="noStrike" dirty="0">
                          <a:latin typeface="ＭＳ Ｐゴシック"/>
                        </a:rPr>
                        <a:t>　総数</a:t>
                      </a:r>
                    </a:p>
                  </a:txBody>
                  <a:tcPr marL="9525" marR="9525" marT="9525" marB="0" anchor="ctr"/>
                </a:tc>
                <a:tc>
                  <a:txBody>
                    <a:bodyPr/>
                    <a:lstStyle/>
                    <a:p>
                      <a:pPr algn="r" fontAlgn="ctr"/>
                      <a:r>
                        <a:rPr lang="en-US" altLang="ja-JP" sz="1600" b="0" i="0" u="none" strike="noStrike">
                          <a:latin typeface="ＭＳ Ｐゴシック"/>
                        </a:rPr>
                        <a:t>73.9 </a:t>
                      </a:r>
                    </a:p>
                  </a:txBody>
                  <a:tcPr marL="9525" marR="9525" marT="9525" marB="0" anchor="ctr"/>
                </a:tc>
                <a:tc>
                  <a:txBody>
                    <a:bodyPr/>
                    <a:lstStyle/>
                    <a:p>
                      <a:pPr algn="r" fontAlgn="ctr"/>
                      <a:r>
                        <a:rPr lang="en-US" altLang="ja-JP" sz="1600" b="0" i="0" u="none" strike="noStrike">
                          <a:latin typeface="ＭＳ Ｐゴシック"/>
                        </a:rPr>
                        <a:t>86.3 </a:t>
                      </a:r>
                    </a:p>
                  </a:txBody>
                  <a:tcPr marL="9525" marR="9525" marT="9525" marB="0" anchor="ctr"/>
                </a:tc>
                <a:tc>
                  <a:txBody>
                    <a:bodyPr/>
                    <a:lstStyle/>
                    <a:p>
                      <a:pPr algn="r" fontAlgn="ctr"/>
                      <a:r>
                        <a:rPr lang="en-US" altLang="ja-JP" sz="1600" b="0" i="0" u="none" strike="noStrike">
                          <a:latin typeface="ＭＳ Ｐゴシック"/>
                        </a:rPr>
                        <a:t>62.4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16 </a:t>
                      </a:r>
                      <a:r>
                        <a:rPr lang="ja-JP" altLang="en-US" sz="1600" b="0" i="0" u="none" strike="noStrike" dirty="0">
                          <a:latin typeface="ＭＳ Ｐゴシック"/>
                        </a:rPr>
                        <a:t>～ </a:t>
                      </a:r>
                      <a:r>
                        <a:rPr lang="en-US" altLang="ja-JP" sz="1600" b="0" i="0" u="none" strike="noStrike" dirty="0">
                          <a:latin typeface="ＭＳ Ｐゴシック"/>
                        </a:rPr>
                        <a:t>19</a:t>
                      </a:r>
                      <a:r>
                        <a:rPr lang="ja-JP" altLang="en-US" sz="1600" b="0" i="0" u="none" strike="noStrike" dirty="0">
                          <a:latin typeface="ＭＳ Ｐゴシック"/>
                        </a:rPr>
                        <a:t>歳</a:t>
                      </a:r>
                    </a:p>
                  </a:txBody>
                  <a:tcPr marL="9525" marR="9525" marT="9525" marB="0" anchor="ctr"/>
                </a:tc>
                <a:tc>
                  <a:txBody>
                    <a:bodyPr/>
                    <a:lstStyle/>
                    <a:p>
                      <a:pPr algn="r" fontAlgn="ctr"/>
                      <a:r>
                        <a:rPr lang="en-US" altLang="ja-JP" sz="1600" b="0" i="0" u="none" strike="noStrike" dirty="0">
                          <a:latin typeface="ＭＳ Ｐゴシック"/>
                        </a:rPr>
                        <a:t>23.2 </a:t>
                      </a:r>
                    </a:p>
                  </a:txBody>
                  <a:tcPr marL="9525" marR="9525" marT="9525" marB="0" anchor="ctr"/>
                </a:tc>
                <a:tc>
                  <a:txBody>
                    <a:bodyPr/>
                    <a:lstStyle/>
                    <a:p>
                      <a:pPr algn="r" fontAlgn="ctr"/>
                      <a:r>
                        <a:rPr lang="en-US" altLang="ja-JP" sz="1600" b="0" i="0" u="none" strike="noStrike">
                          <a:latin typeface="ＭＳ Ｐゴシック"/>
                        </a:rPr>
                        <a:t>27.3 </a:t>
                      </a:r>
                    </a:p>
                  </a:txBody>
                  <a:tcPr marL="9525" marR="9525" marT="9525" marB="0" anchor="ctr"/>
                </a:tc>
                <a:tc>
                  <a:txBody>
                    <a:bodyPr/>
                    <a:lstStyle/>
                    <a:p>
                      <a:pPr algn="r" fontAlgn="ctr"/>
                      <a:r>
                        <a:rPr lang="en-US" altLang="ja-JP" sz="1600" b="0" i="0" u="none" strike="noStrike">
                          <a:latin typeface="ＭＳ Ｐゴシック"/>
                        </a:rPr>
                        <a:t>18.8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20 </a:t>
                      </a:r>
                      <a:r>
                        <a:rPr lang="ja-JP" altLang="en-US" sz="1600" b="0" i="0" u="none" strike="noStrike" dirty="0">
                          <a:latin typeface="ＭＳ Ｐゴシック"/>
                        </a:rPr>
                        <a:t>～ </a:t>
                      </a:r>
                      <a:r>
                        <a:rPr lang="en-US" altLang="ja-JP" sz="1600" b="0" i="0" u="none" strike="noStrike" dirty="0">
                          <a:latin typeface="ＭＳ Ｐゴシック"/>
                        </a:rPr>
                        <a:t>24</a:t>
                      </a:r>
                    </a:p>
                  </a:txBody>
                  <a:tcPr marL="9525" marR="9525" marT="9525" marB="0" anchor="ctr"/>
                </a:tc>
                <a:tc>
                  <a:txBody>
                    <a:bodyPr/>
                    <a:lstStyle/>
                    <a:p>
                      <a:pPr algn="r" fontAlgn="ctr"/>
                      <a:r>
                        <a:rPr lang="en-US" altLang="ja-JP" sz="1600" b="0" i="0" u="none" strike="noStrike" dirty="0">
                          <a:latin typeface="ＭＳ Ｐゴシック"/>
                        </a:rPr>
                        <a:t>78.2 </a:t>
                      </a:r>
                    </a:p>
                  </a:txBody>
                  <a:tcPr marL="9525" marR="9525" marT="9525" marB="0" anchor="ctr"/>
                </a:tc>
                <a:tc>
                  <a:txBody>
                    <a:bodyPr/>
                    <a:lstStyle/>
                    <a:p>
                      <a:pPr algn="r" fontAlgn="ctr"/>
                      <a:r>
                        <a:rPr lang="en-US" altLang="ja-JP" sz="1600" b="0" i="0" u="none" strike="noStrike">
                          <a:latin typeface="ＭＳ Ｐゴシック"/>
                        </a:rPr>
                        <a:t>82.5 </a:t>
                      </a:r>
                    </a:p>
                  </a:txBody>
                  <a:tcPr marL="9525" marR="9525" marT="9525" marB="0" anchor="ctr"/>
                </a:tc>
                <a:tc>
                  <a:txBody>
                    <a:bodyPr/>
                    <a:lstStyle/>
                    <a:p>
                      <a:pPr algn="r" fontAlgn="ctr"/>
                      <a:r>
                        <a:rPr lang="en-US" altLang="ja-JP" sz="1600" b="0" i="0" u="none" strike="noStrike">
                          <a:latin typeface="ＭＳ Ｐゴシック"/>
                        </a:rPr>
                        <a:t>73.7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25 </a:t>
                      </a:r>
                      <a:r>
                        <a:rPr lang="ja-JP" altLang="en-US" sz="1600" b="0" i="0" u="none" strike="noStrike" dirty="0">
                          <a:latin typeface="ＭＳ Ｐゴシック"/>
                        </a:rPr>
                        <a:t>～ </a:t>
                      </a:r>
                      <a:r>
                        <a:rPr lang="en-US" altLang="ja-JP" sz="1600" b="0" i="0" u="none" strike="noStrike" dirty="0">
                          <a:latin typeface="ＭＳ Ｐゴシック"/>
                        </a:rPr>
                        <a:t>29</a:t>
                      </a:r>
                    </a:p>
                  </a:txBody>
                  <a:tcPr marL="9525" marR="9525" marT="9525" marB="0" anchor="ctr"/>
                </a:tc>
                <a:tc>
                  <a:txBody>
                    <a:bodyPr/>
                    <a:lstStyle/>
                    <a:p>
                      <a:pPr algn="r" fontAlgn="ctr"/>
                      <a:r>
                        <a:rPr lang="en-US" altLang="ja-JP" sz="1600" b="0" i="0" u="none" strike="noStrike" dirty="0">
                          <a:latin typeface="ＭＳ Ｐゴシック"/>
                        </a:rPr>
                        <a:t>91.8 </a:t>
                      </a:r>
                    </a:p>
                  </a:txBody>
                  <a:tcPr marL="9525" marR="9525" marT="9525" marB="0" anchor="ctr"/>
                </a:tc>
                <a:tc>
                  <a:txBody>
                    <a:bodyPr/>
                    <a:lstStyle/>
                    <a:p>
                      <a:pPr algn="r" fontAlgn="ctr"/>
                      <a:r>
                        <a:rPr lang="en-US" altLang="ja-JP" sz="1600" b="0" i="0" u="none" strike="noStrike">
                          <a:latin typeface="ＭＳ Ｐゴシック"/>
                        </a:rPr>
                        <a:t>94.9 </a:t>
                      </a:r>
                    </a:p>
                  </a:txBody>
                  <a:tcPr marL="9525" marR="9525" marT="9525" marB="0" anchor="ctr"/>
                </a:tc>
                <a:tc>
                  <a:txBody>
                    <a:bodyPr/>
                    <a:lstStyle/>
                    <a:p>
                      <a:pPr algn="r" fontAlgn="ctr"/>
                      <a:r>
                        <a:rPr lang="en-US" altLang="ja-JP" sz="1600" b="0" i="0" u="none" strike="noStrike">
                          <a:latin typeface="ＭＳ Ｐゴシック"/>
                        </a:rPr>
                        <a:t>88.6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30 </a:t>
                      </a:r>
                      <a:r>
                        <a:rPr lang="ja-JP" altLang="en-US" sz="1600" b="0" i="0" u="none" strike="noStrike" dirty="0">
                          <a:latin typeface="ＭＳ Ｐゴシック"/>
                        </a:rPr>
                        <a:t>～ </a:t>
                      </a:r>
                      <a:r>
                        <a:rPr lang="en-US" altLang="ja-JP" sz="1600" b="0" i="0" u="none" strike="noStrike" dirty="0">
                          <a:latin typeface="ＭＳ Ｐゴシック"/>
                        </a:rPr>
                        <a:t>34</a:t>
                      </a:r>
                    </a:p>
                  </a:txBody>
                  <a:tcPr marL="9525" marR="9525" marT="9525" marB="0" anchor="ctr"/>
                </a:tc>
                <a:tc>
                  <a:txBody>
                    <a:bodyPr/>
                    <a:lstStyle/>
                    <a:p>
                      <a:pPr algn="r" fontAlgn="ctr"/>
                      <a:r>
                        <a:rPr lang="en-US" altLang="ja-JP" sz="1600" b="0" i="0" u="none" strike="noStrike" dirty="0">
                          <a:latin typeface="ＭＳ Ｐゴシック"/>
                        </a:rPr>
                        <a:t>94.7 </a:t>
                      </a:r>
                    </a:p>
                  </a:txBody>
                  <a:tcPr marL="9525" marR="9525" marT="9525" marB="0" anchor="ctr"/>
                </a:tc>
                <a:tc>
                  <a:txBody>
                    <a:bodyPr/>
                    <a:lstStyle/>
                    <a:p>
                      <a:pPr algn="r" fontAlgn="ctr"/>
                      <a:r>
                        <a:rPr lang="en-US" altLang="ja-JP" sz="1600" b="0" i="0" u="none" strike="noStrike" dirty="0">
                          <a:latin typeface="ＭＳ Ｐゴシック"/>
                        </a:rPr>
                        <a:t>97.7 </a:t>
                      </a:r>
                    </a:p>
                  </a:txBody>
                  <a:tcPr marL="9525" marR="9525" marT="9525" marB="0" anchor="ctr"/>
                </a:tc>
                <a:tc>
                  <a:txBody>
                    <a:bodyPr/>
                    <a:lstStyle/>
                    <a:p>
                      <a:pPr algn="r" fontAlgn="ctr"/>
                      <a:r>
                        <a:rPr lang="en-US" altLang="ja-JP" sz="1600" b="0" i="0" u="none" strike="noStrike">
                          <a:latin typeface="ＭＳ Ｐゴシック"/>
                        </a:rPr>
                        <a:t>91.6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35 </a:t>
                      </a:r>
                      <a:r>
                        <a:rPr lang="ja-JP" altLang="en-US" sz="1600" b="0" i="0" u="none" strike="noStrike" dirty="0">
                          <a:latin typeface="ＭＳ Ｐゴシック"/>
                        </a:rPr>
                        <a:t>～ </a:t>
                      </a:r>
                      <a:r>
                        <a:rPr lang="en-US" altLang="ja-JP" sz="1600" b="0" i="0" u="none" strike="noStrike" dirty="0">
                          <a:latin typeface="ＭＳ Ｐゴシック"/>
                        </a:rPr>
                        <a:t>39</a:t>
                      </a:r>
                    </a:p>
                  </a:txBody>
                  <a:tcPr marL="9525" marR="9525" marT="9525" marB="0" anchor="ctr"/>
                </a:tc>
                <a:tc>
                  <a:txBody>
                    <a:bodyPr/>
                    <a:lstStyle/>
                    <a:p>
                      <a:pPr algn="r" fontAlgn="ctr"/>
                      <a:r>
                        <a:rPr lang="en-US" altLang="ja-JP" sz="1600" b="0" i="0" u="none" strike="noStrike" dirty="0">
                          <a:latin typeface="ＭＳ Ｐゴシック"/>
                        </a:rPr>
                        <a:t>96.1 </a:t>
                      </a:r>
                    </a:p>
                  </a:txBody>
                  <a:tcPr marL="9525" marR="9525" marT="9525" marB="0" anchor="ctr"/>
                </a:tc>
                <a:tc>
                  <a:txBody>
                    <a:bodyPr/>
                    <a:lstStyle/>
                    <a:p>
                      <a:pPr algn="r" fontAlgn="ctr"/>
                      <a:r>
                        <a:rPr lang="en-US" altLang="ja-JP" sz="1600" b="0" i="0" u="none" strike="noStrike" dirty="0">
                          <a:latin typeface="ＭＳ Ｐゴシック"/>
                        </a:rPr>
                        <a:t>99.1 </a:t>
                      </a:r>
                    </a:p>
                  </a:txBody>
                  <a:tcPr marL="9525" marR="9525" marT="9525" marB="0" anchor="ctr"/>
                </a:tc>
                <a:tc>
                  <a:txBody>
                    <a:bodyPr/>
                    <a:lstStyle/>
                    <a:p>
                      <a:pPr algn="r" fontAlgn="ctr"/>
                      <a:r>
                        <a:rPr lang="en-US" altLang="ja-JP" sz="1600" b="0" i="0" u="none" strike="noStrike">
                          <a:latin typeface="ＭＳ Ｐゴシック"/>
                        </a:rPr>
                        <a:t>93.0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40 </a:t>
                      </a:r>
                      <a:r>
                        <a:rPr lang="ja-JP" altLang="en-US" sz="1600" b="0" i="0" u="none" strike="noStrike">
                          <a:latin typeface="ＭＳ Ｐゴシック"/>
                        </a:rPr>
                        <a:t>～ </a:t>
                      </a:r>
                      <a:r>
                        <a:rPr lang="en-US" altLang="ja-JP" sz="1600" b="0" i="0" u="none" strike="noStrike">
                          <a:latin typeface="ＭＳ Ｐゴシック"/>
                        </a:rPr>
                        <a:t>44</a:t>
                      </a:r>
                    </a:p>
                  </a:txBody>
                  <a:tcPr marL="9525" marR="9525" marT="9525" marB="0" anchor="ctr"/>
                </a:tc>
                <a:tc>
                  <a:txBody>
                    <a:bodyPr/>
                    <a:lstStyle/>
                    <a:p>
                      <a:pPr algn="r" fontAlgn="ctr"/>
                      <a:r>
                        <a:rPr lang="en-US" altLang="ja-JP" sz="1600" b="0" i="0" u="none" strike="noStrike" dirty="0">
                          <a:latin typeface="ＭＳ Ｐゴシック"/>
                        </a:rPr>
                        <a:t>95.2 </a:t>
                      </a:r>
                    </a:p>
                  </a:txBody>
                  <a:tcPr marL="9525" marR="9525" marT="9525" marB="0" anchor="ctr"/>
                </a:tc>
                <a:tc>
                  <a:txBody>
                    <a:bodyPr/>
                    <a:lstStyle/>
                    <a:p>
                      <a:pPr algn="r" fontAlgn="ctr"/>
                      <a:r>
                        <a:rPr lang="en-US" altLang="ja-JP" sz="1600" b="0" i="0" u="none" strike="noStrike" dirty="0">
                          <a:latin typeface="ＭＳ Ｐゴシック"/>
                        </a:rPr>
                        <a:t>98.8 </a:t>
                      </a:r>
                    </a:p>
                  </a:txBody>
                  <a:tcPr marL="9525" marR="9525" marT="9525" marB="0" anchor="ctr"/>
                </a:tc>
                <a:tc>
                  <a:txBody>
                    <a:bodyPr/>
                    <a:lstStyle/>
                    <a:p>
                      <a:pPr algn="r" fontAlgn="ctr"/>
                      <a:r>
                        <a:rPr lang="en-US" altLang="ja-JP" sz="1600" b="0" i="0" u="none" strike="noStrike">
                          <a:latin typeface="ＭＳ Ｐゴシック"/>
                        </a:rPr>
                        <a:t>91.5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45 </a:t>
                      </a:r>
                      <a:r>
                        <a:rPr lang="ja-JP" altLang="en-US" sz="1600" b="0" i="0" u="none" strike="noStrike">
                          <a:latin typeface="ＭＳ Ｐゴシック"/>
                        </a:rPr>
                        <a:t>～ </a:t>
                      </a:r>
                      <a:r>
                        <a:rPr lang="en-US" altLang="ja-JP" sz="1600" b="0" i="0" u="none" strike="noStrike">
                          <a:latin typeface="ＭＳ Ｐゴシック"/>
                        </a:rPr>
                        <a:t>49</a:t>
                      </a:r>
                    </a:p>
                  </a:txBody>
                  <a:tcPr marL="9525" marR="9525" marT="9525" marB="0" anchor="ctr"/>
                </a:tc>
                <a:tc>
                  <a:txBody>
                    <a:bodyPr/>
                    <a:lstStyle/>
                    <a:p>
                      <a:pPr algn="r" fontAlgn="ctr"/>
                      <a:r>
                        <a:rPr lang="en-US" altLang="ja-JP" sz="1600" b="0" i="0" u="none" strike="noStrike" dirty="0">
                          <a:latin typeface="ＭＳ Ｐゴシック"/>
                        </a:rPr>
                        <a:t>93.3 </a:t>
                      </a:r>
                    </a:p>
                  </a:txBody>
                  <a:tcPr marL="9525" marR="9525" marT="9525" marB="0" anchor="ctr"/>
                </a:tc>
                <a:tc>
                  <a:txBody>
                    <a:bodyPr/>
                    <a:lstStyle/>
                    <a:p>
                      <a:pPr algn="r" fontAlgn="ctr"/>
                      <a:r>
                        <a:rPr lang="en-US" altLang="ja-JP" sz="1600" b="0" i="0" u="none" strike="noStrike" dirty="0">
                          <a:latin typeface="ＭＳ Ｐゴシック"/>
                        </a:rPr>
                        <a:t>98.0 </a:t>
                      </a:r>
                    </a:p>
                  </a:txBody>
                  <a:tcPr marL="9525" marR="9525" marT="9525" marB="0" anchor="ctr"/>
                </a:tc>
                <a:tc>
                  <a:txBody>
                    <a:bodyPr/>
                    <a:lstStyle/>
                    <a:p>
                      <a:pPr algn="r" fontAlgn="ctr"/>
                      <a:r>
                        <a:rPr lang="en-US" altLang="ja-JP" sz="1600" b="0" i="0" u="none" strike="noStrike">
                          <a:latin typeface="ＭＳ Ｐゴシック"/>
                        </a:rPr>
                        <a:t>88.5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50 </a:t>
                      </a:r>
                      <a:r>
                        <a:rPr lang="ja-JP" altLang="en-US" sz="1600" b="0" i="0" u="none" strike="noStrike">
                          <a:latin typeface="ＭＳ Ｐゴシック"/>
                        </a:rPr>
                        <a:t>～ </a:t>
                      </a:r>
                      <a:r>
                        <a:rPr lang="en-US" altLang="ja-JP" sz="1600" b="0" i="0" u="none" strike="noStrike">
                          <a:latin typeface="ＭＳ Ｐゴシック"/>
                        </a:rPr>
                        <a:t>54</a:t>
                      </a:r>
                    </a:p>
                  </a:txBody>
                  <a:tcPr marL="9525" marR="9525" marT="9525" marB="0" anchor="ctr"/>
                </a:tc>
                <a:tc>
                  <a:txBody>
                    <a:bodyPr/>
                    <a:lstStyle/>
                    <a:p>
                      <a:pPr algn="r" fontAlgn="ctr"/>
                      <a:r>
                        <a:rPr lang="en-US" altLang="ja-JP" sz="1600" b="0" i="0" u="none" strike="noStrike" dirty="0">
                          <a:latin typeface="ＭＳ Ｐゴシック"/>
                        </a:rPr>
                        <a:t>89.3 </a:t>
                      </a:r>
                    </a:p>
                  </a:txBody>
                  <a:tcPr marL="9525" marR="9525" marT="9525" marB="0" anchor="ctr"/>
                </a:tc>
                <a:tc>
                  <a:txBody>
                    <a:bodyPr/>
                    <a:lstStyle/>
                    <a:p>
                      <a:pPr algn="r" fontAlgn="ctr"/>
                      <a:r>
                        <a:rPr lang="en-US" altLang="ja-JP" sz="1600" b="0" i="0" u="none" strike="noStrike" dirty="0">
                          <a:latin typeface="ＭＳ Ｐゴシック"/>
                        </a:rPr>
                        <a:t>96.0 </a:t>
                      </a:r>
                    </a:p>
                  </a:txBody>
                  <a:tcPr marL="9525" marR="9525" marT="9525" marB="0" anchor="ctr"/>
                </a:tc>
                <a:tc>
                  <a:txBody>
                    <a:bodyPr/>
                    <a:lstStyle/>
                    <a:p>
                      <a:pPr algn="r" fontAlgn="ctr"/>
                      <a:r>
                        <a:rPr lang="en-US" altLang="ja-JP" sz="1600" b="0" i="0" u="none" strike="noStrike">
                          <a:latin typeface="ＭＳ Ｐゴシック"/>
                        </a:rPr>
                        <a:t>82.5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55 </a:t>
                      </a:r>
                      <a:r>
                        <a:rPr lang="ja-JP" altLang="en-US" sz="1600" b="0" i="0" u="none" strike="noStrike">
                          <a:latin typeface="ＭＳ Ｐゴシック"/>
                        </a:rPr>
                        <a:t>～ </a:t>
                      </a:r>
                      <a:r>
                        <a:rPr lang="en-US" altLang="ja-JP" sz="1600" b="0" i="0" u="none" strike="noStrike">
                          <a:latin typeface="ＭＳ Ｐゴシック"/>
                        </a:rPr>
                        <a:t>59</a:t>
                      </a:r>
                    </a:p>
                  </a:txBody>
                  <a:tcPr marL="9525" marR="9525" marT="9525" marB="0" anchor="ctr"/>
                </a:tc>
                <a:tc>
                  <a:txBody>
                    <a:bodyPr/>
                    <a:lstStyle/>
                    <a:p>
                      <a:pPr algn="r" fontAlgn="ctr"/>
                      <a:r>
                        <a:rPr lang="en-US" altLang="ja-JP" sz="1600" b="0" i="0" u="none" strike="noStrike">
                          <a:latin typeface="ＭＳ Ｐゴシック"/>
                        </a:rPr>
                        <a:t>82.9 </a:t>
                      </a:r>
                    </a:p>
                  </a:txBody>
                  <a:tcPr marL="9525" marR="9525" marT="9525" marB="0" anchor="ctr"/>
                </a:tc>
                <a:tc>
                  <a:txBody>
                    <a:bodyPr/>
                    <a:lstStyle/>
                    <a:p>
                      <a:pPr algn="r" fontAlgn="ctr"/>
                      <a:r>
                        <a:rPr lang="en-US" altLang="ja-JP" sz="1600" b="0" i="0" u="none" strike="noStrike" dirty="0">
                          <a:latin typeface="ＭＳ Ｐゴシック"/>
                        </a:rPr>
                        <a:t>93.0 </a:t>
                      </a:r>
                    </a:p>
                  </a:txBody>
                  <a:tcPr marL="9525" marR="9525" marT="9525" marB="0" anchor="ctr"/>
                </a:tc>
                <a:tc>
                  <a:txBody>
                    <a:bodyPr/>
                    <a:lstStyle/>
                    <a:p>
                      <a:pPr algn="r" fontAlgn="ctr"/>
                      <a:r>
                        <a:rPr lang="en-US" altLang="ja-JP" sz="1600" b="0" i="0" u="none" strike="noStrike">
                          <a:latin typeface="ＭＳ Ｐゴシック"/>
                        </a:rPr>
                        <a:t>73.0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60 </a:t>
                      </a:r>
                      <a:r>
                        <a:rPr lang="ja-JP" altLang="en-US" sz="1600" b="0" i="0" u="none" strike="noStrike">
                          <a:latin typeface="ＭＳ Ｐゴシック"/>
                        </a:rPr>
                        <a:t>～ </a:t>
                      </a:r>
                      <a:r>
                        <a:rPr lang="en-US" altLang="ja-JP" sz="1600" b="0" i="0" u="none" strike="noStrike">
                          <a:latin typeface="ＭＳ Ｐゴシック"/>
                        </a:rPr>
                        <a:t>64</a:t>
                      </a:r>
                    </a:p>
                  </a:txBody>
                  <a:tcPr marL="9525" marR="9525" marT="9525" marB="0" anchor="ctr"/>
                </a:tc>
                <a:tc>
                  <a:txBody>
                    <a:bodyPr/>
                    <a:lstStyle/>
                    <a:p>
                      <a:pPr algn="r" fontAlgn="ctr"/>
                      <a:r>
                        <a:rPr lang="en-US" altLang="ja-JP" sz="1600" b="0" i="0" u="none" strike="noStrike">
                          <a:latin typeface="ＭＳ Ｐゴシック"/>
                        </a:rPr>
                        <a:t>79.7 </a:t>
                      </a:r>
                    </a:p>
                  </a:txBody>
                  <a:tcPr marL="9525" marR="9525" marT="9525" marB="0" anchor="ctr"/>
                </a:tc>
                <a:tc>
                  <a:txBody>
                    <a:bodyPr/>
                    <a:lstStyle/>
                    <a:p>
                      <a:pPr algn="r" fontAlgn="ctr"/>
                      <a:r>
                        <a:rPr lang="en-US" altLang="ja-JP" sz="1600" b="0" i="0" u="none" strike="noStrike" dirty="0">
                          <a:latin typeface="ＭＳ Ｐゴシック"/>
                        </a:rPr>
                        <a:t>94.3 </a:t>
                      </a:r>
                    </a:p>
                  </a:txBody>
                  <a:tcPr marL="9525" marR="9525" marT="9525" marB="0" anchor="ctr"/>
                </a:tc>
                <a:tc>
                  <a:txBody>
                    <a:bodyPr/>
                    <a:lstStyle/>
                    <a:p>
                      <a:pPr algn="r" fontAlgn="ctr"/>
                      <a:r>
                        <a:rPr lang="en-US" altLang="ja-JP" sz="1600" b="0" i="0" u="none" strike="noStrike" dirty="0">
                          <a:latin typeface="ＭＳ Ｐゴシック"/>
                        </a:rPr>
                        <a:t>65.6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65 </a:t>
                      </a:r>
                      <a:r>
                        <a:rPr lang="ja-JP" altLang="en-US" sz="1600" b="0" i="0" u="none" strike="noStrike">
                          <a:latin typeface="ＭＳ Ｐゴシック"/>
                        </a:rPr>
                        <a:t>～ </a:t>
                      </a:r>
                      <a:r>
                        <a:rPr lang="en-US" altLang="ja-JP" sz="1600" b="0" i="0" u="none" strike="noStrike">
                          <a:latin typeface="ＭＳ Ｐゴシック"/>
                        </a:rPr>
                        <a:t>69</a:t>
                      </a:r>
                    </a:p>
                  </a:txBody>
                  <a:tcPr marL="9525" marR="9525" marT="9525" marB="0" anchor="ctr"/>
                </a:tc>
                <a:tc>
                  <a:txBody>
                    <a:bodyPr/>
                    <a:lstStyle/>
                    <a:p>
                      <a:pPr algn="r" fontAlgn="ctr"/>
                      <a:r>
                        <a:rPr lang="en-US" altLang="ja-JP" sz="1600" b="0" i="0" u="none" strike="noStrike">
                          <a:latin typeface="ＭＳ Ｐゴシック"/>
                        </a:rPr>
                        <a:t>66.9 </a:t>
                      </a:r>
                    </a:p>
                  </a:txBody>
                  <a:tcPr marL="9525" marR="9525" marT="9525" marB="0" anchor="ctr"/>
                </a:tc>
                <a:tc>
                  <a:txBody>
                    <a:bodyPr/>
                    <a:lstStyle/>
                    <a:p>
                      <a:pPr algn="r" fontAlgn="ctr"/>
                      <a:r>
                        <a:rPr lang="en-US" altLang="ja-JP" sz="1600" b="0" i="0" u="none" strike="noStrike" dirty="0">
                          <a:latin typeface="ＭＳ Ｐゴシック"/>
                        </a:rPr>
                        <a:t>88.0 </a:t>
                      </a:r>
                    </a:p>
                  </a:txBody>
                  <a:tcPr marL="9525" marR="9525" marT="9525" marB="0" anchor="ctr"/>
                </a:tc>
                <a:tc>
                  <a:txBody>
                    <a:bodyPr/>
                    <a:lstStyle/>
                    <a:p>
                      <a:pPr algn="r" fontAlgn="ctr"/>
                      <a:r>
                        <a:rPr lang="en-US" altLang="ja-JP" sz="1600" b="0" i="0" u="none" strike="noStrike" dirty="0">
                          <a:latin typeface="ＭＳ Ｐゴシック"/>
                        </a:rPr>
                        <a:t>47.6 </a:t>
                      </a:r>
                    </a:p>
                  </a:txBody>
                  <a:tcPr marL="9525" marR="9525" marT="9525" marB="0" anchor="ctr"/>
                </a:tc>
              </a:tr>
              <a:tr h="281144">
                <a:tc>
                  <a:txBody>
                    <a:bodyPr/>
                    <a:lstStyle/>
                    <a:p>
                      <a:pPr algn="l" fontAlgn="ctr"/>
                      <a:r>
                        <a:rPr lang="ja-JP" altLang="en-US" sz="1600" b="0" i="0" u="none" strike="noStrike">
                          <a:latin typeface="ＭＳ Ｐゴシック"/>
                        </a:rPr>
                        <a:t>　</a:t>
                      </a:r>
                      <a:r>
                        <a:rPr lang="en-US" altLang="ja-JP" sz="1600" b="0" i="0" u="none" strike="noStrike">
                          <a:latin typeface="ＭＳ Ｐゴシック"/>
                        </a:rPr>
                        <a:t>70 </a:t>
                      </a:r>
                      <a:r>
                        <a:rPr lang="ja-JP" altLang="en-US" sz="1600" b="0" i="0" u="none" strike="noStrike">
                          <a:latin typeface="ＭＳ Ｐゴシック"/>
                        </a:rPr>
                        <a:t>～ </a:t>
                      </a:r>
                      <a:r>
                        <a:rPr lang="en-US" altLang="ja-JP" sz="1600" b="0" i="0" u="none" strike="noStrike">
                          <a:latin typeface="ＭＳ Ｐゴシック"/>
                        </a:rPr>
                        <a:t>74</a:t>
                      </a:r>
                    </a:p>
                  </a:txBody>
                  <a:tcPr marL="9525" marR="9525" marT="9525" marB="0" anchor="ctr"/>
                </a:tc>
                <a:tc>
                  <a:txBody>
                    <a:bodyPr/>
                    <a:lstStyle/>
                    <a:p>
                      <a:pPr algn="r" fontAlgn="ctr"/>
                      <a:r>
                        <a:rPr lang="en-US" altLang="ja-JP" sz="1600" b="0" i="0" u="none" strike="noStrike">
                          <a:latin typeface="ＭＳ Ｐゴシック"/>
                        </a:rPr>
                        <a:t>52.4 </a:t>
                      </a:r>
                    </a:p>
                  </a:txBody>
                  <a:tcPr marL="9525" marR="9525" marT="9525" marB="0" anchor="ctr"/>
                </a:tc>
                <a:tc>
                  <a:txBody>
                    <a:bodyPr/>
                    <a:lstStyle/>
                    <a:p>
                      <a:pPr algn="r" fontAlgn="ctr"/>
                      <a:r>
                        <a:rPr lang="en-US" altLang="ja-JP" sz="1600" b="0" i="0" u="none" strike="noStrike">
                          <a:latin typeface="ＭＳ Ｐゴシック"/>
                        </a:rPr>
                        <a:t>80.2 </a:t>
                      </a:r>
                    </a:p>
                  </a:txBody>
                  <a:tcPr marL="9525" marR="9525" marT="9525" marB="0" anchor="ctr"/>
                </a:tc>
                <a:tc>
                  <a:txBody>
                    <a:bodyPr/>
                    <a:lstStyle/>
                    <a:p>
                      <a:pPr algn="r" fontAlgn="ctr"/>
                      <a:r>
                        <a:rPr lang="en-US" altLang="ja-JP" sz="1600" b="0" i="0" u="none" strike="noStrike" dirty="0">
                          <a:latin typeface="ＭＳ Ｐゴシック"/>
                        </a:rPr>
                        <a:t>28.4 </a:t>
                      </a:r>
                    </a:p>
                  </a:txBody>
                  <a:tcPr marL="9525" marR="9525" marT="9525" marB="0" anchor="ctr"/>
                </a:tc>
              </a:tr>
              <a:tr h="281144">
                <a:tc>
                  <a:txBody>
                    <a:bodyPr/>
                    <a:lstStyle/>
                    <a:p>
                      <a:pPr algn="l" fontAlgn="ctr"/>
                      <a:r>
                        <a:rPr lang="ja-JP" altLang="en-US" sz="1600" b="0" i="0" u="none" strike="noStrike" dirty="0">
                          <a:latin typeface="ＭＳ Ｐゴシック"/>
                        </a:rPr>
                        <a:t>　</a:t>
                      </a:r>
                      <a:r>
                        <a:rPr lang="en-US" altLang="ja-JP" sz="1600" b="0" i="0" u="none" strike="noStrike" dirty="0">
                          <a:latin typeface="ＭＳ Ｐゴシック"/>
                        </a:rPr>
                        <a:t>75</a:t>
                      </a:r>
                      <a:r>
                        <a:rPr lang="ja-JP" altLang="en-US" sz="1600" b="0" i="0" u="none" strike="noStrike" dirty="0">
                          <a:latin typeface="ＭＳ Ｐゴシック"/>
                        </a:rPr>
                        <a:t>歳以上</a:t>
                      </a:r>
                    </a:p>
                  </a:txBody>
                  <a:tcPr marL="9525" marR="9525" marT="9525" marB="0" anchor="ctr"/>
                </a:tc>
                <a:tc>
                  <a:txBody>
                    <a:bodyPr/>
                    <a:lstStyle/>
                    <a:p>
                      <a:pPr algn="r" fontAlgn="ctr"/>
                      <a:r>
                        <a:rPr lang="en-US" altLang="ja-JP" sz="1600" b="0" i="0" u="none" strike="noStrike" dirty="0">
                          <a:latin typeface="ＭＳ Ｐゴシック"/>
                        </a:rPr>
                        <a:t>23.6 </a:t>
                      </a:r>
                    </a:p>
                  </a:txBody>
                  <a:tcPr marL="9525" marR="9525" marT="9525" marB="0" anchor="ctr"/>
                </a:tc>
                <a:tc>
                  <a:txBody>
                    <a:bodyPr/>
                    <a:lstStyle/>
                    <a:p>
                      <a:pPr algn="r" fontAlgn="ctr"/>
                      <a:r>
                        <a:rPr lang="en-US" altLang="ja-JP" sz="1600" b="0" i="0" u="none" strike="noStrike">
                          <a:latin typeface="ＭＳ Ｐゴシック"/>
                        </a:rPr>
                        <a:t>51.7 </a:t>
                      </a:r>
                    </a:p>
                  </a:txBody>
                  <a:tcPr marL="9525" marR="9525" marT="9525" marB="0" anchor="ctr"/>
                </a:tc>
                <a:tc>
                  <a:txBody>
                    <a:bodyPr/>
                    <a:lstStyle/>
                    <a:p>
                      <a:pPr algn="r" fontAlgn="ctr"/>
                      <a:r>
                        <a:rPr lang="en-US" altLang="ja-JP" sz="1600" b="0" i="0" u="none" strike="noStrike" dirty="0">
                          <a:latin typeface="ＭＳ Ｐゴシック"/>
                        </a:rPr>
                        <a:t>6.5 </a:t>
                      </a:r>
                    </a:p>
                  </a:txBody>
                  <a:tcPr marL="9525" marR="9525" marT="9525" marB="0" anchor="ctr"/>
                </a:tc>
              </a:tr>
            </a:tbl>
          </a:graphicData>
        </a:graphic>
      </p:graphicFrame>
      <p:sp>
        <p:nvSpPr>
          <p:cNvPr id="12" name="左中かっこ 11"/>
          <p:cNvSpPr/>
          <p:nvPr/>
        </p:nvSpPr>
        <p:spPr>
          <a:xfrm>
            <a:off x="467544" y="1772816"/>
            <a:ext cx="197024" cy="14401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4860032" y="980728"/>
            <a:ext cx="3888432" cy="369332"/>
          </a:xfrm>
          <a:prstGeom prst="rect">
            <a:avLst/>
          </a:prstGeom>
          <a:noFill/>
        </p:spPr>
        <p:txBody>
          <a:bodyPr wrap="square" rtlCol="0">
            <a:spAutoFit/>
          </a:bodyPr>
          <a:lstStyle/>
          <a:p>
            <a:r>
              <a:rPr kumimoji="1" lang="ja-JP" altLang="en-US" dirty="0" smtClean="0"/>
              <a:t>表</a:t>
            </a:r>
            <a:r>
              <a:rPr kumimoji="1" lang="en-US" altLang="ja-JP" dirty="0" smtClean="0"/>
              <a:t>3</a:t>
            </a:r>
            <a:r>
              <a:rPr kumimoji="1" lang="ja-JP" altLang="en-US" dirty="0" smtClean="0"/>
              <a:t>　人口に占める免許保有者の割合</a:t>
            </a:r>
            <a:endParaRPr kumimoji="1" lang="ja-JP" altLang="en-US" dirty="0"/>
          </a:p>
        </p:txBody>
      </p:sp>
      <p:sp>
        <p:nvSpPr>
          <p:cNvPr id="14" name="テキスト ボックス 13"/>
          <p:cNvSpPr txBox="1"/>
          <p:nvPr/>
        </p:nvSpPr>
        <p:spPr>
          <a:xfrm>
            <a:off x="5012432" y="6444044"/>
            <a:ext cx="3888432" cy="338554"/>
          </a:xfrm>
          <a:prstGeom prst="rect">
            <a:avLst/>
          </a:prstGeom>
          <a:noFill/>
        </p:spPr>
        <p:txBody>
          <a:bodyPr wrap="square" rtlCol="0">
            <a:spAutoFit/>
          </a:bodyPr>
          <a:lstStyle/>
          <a:p>
            <a:r>
              <a:rPr lang="ja-JP" altLang="en-US" sz="1600" dirty="0" smtClean="0"/>
              <a:t>出典：国土交通省</a:t>
            </a:r>
            <a:endParaRPr kumimoji="1" lang="en-US" altLang="ja-JP"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クー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クール">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クール">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3969</TotalTime>
  <Words>952</Words>
  <Application>Microsoft Office PowerPoint</Application>
  <PresentationFormat>画面に合わせる (4:3)</PresentationFormat>
  <Paragraphs>246</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クール</vt:lpstr>
      <vt:lpstr>カーシェアリングはシェアされてる？</vt:lpstr>
      <vt:lpstr>発表の流れ</vt:lpstr>
      <vt:lpstr>１．記事概要</vt:lpstr>
      <vt:lpstr>２．カーシェアリングとは</vt:lpstr>
      <vt:lpstr>２．カーシェアリングとは</vt:lpstr>
      <vt:lpstr>２．カーシェアリングとは</vt:lpstr>
      <vt:lpstr>２．カーシェアリングとは</vt:lpstr>
      <vt:lpstr>２．カーシェアリングとは</vt:lpstr>
      <vt:lpstr>２．カーシェアリングとは</vt:lpstr>
      <vt:lpstr>３．提案</vt:lpstr>
      <vt:lpstr>３．提案</vt:lpstr>
      <vt:lpstr>３．提案</vt:lpstr>
      <vt:lpstr>３．提案</vt:lpstr>
      <vt:lpstr>３．提案</vt:lpstr>
      <vt:lpstr>４．まとめ</vt:lpstr>
      <vt:lpstr>５．参考文献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カーシェアリングはシェアされてる？</dc:title>
  <dc:creator>英子</dc:creator>
  <cp:lastModifiedBy>英子</cp:lastModifiedBy>
  <cp:revision>178</cp:revision>
  <dcterms:created xsi:type="dcterms:W3CDTF">2010-10-09T01:11:44Z</dcterms:created>
  <dcterms:modified xsi:type="dcterms:W3CDTF">2010-10-12T18:01:25Z</dcterms:modified>
</cp:coreProperties>
</file>