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xls" ContentType="application/vnd.ms-excel"/>
  <Override PartName="/ppt/tags/tag3.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7" r:id="rId2"/>
    <p:sldId id="258" r:id="rId3"/>
    <p:sldId id="259" r:id="rId4"/>
    <p:sldId id="260" r:id="rId5"/>
    <p:sldId id="261" r:id="rId6"/>
    <p:sldId id="266" r:id="rId7"/>
    <p:sldId id="267" r:id="rId8"/>
    <p:sldId id="269" r:id="rId9"/>
    <p:sldId id="270" r:id="rId10"/>
    <p:sldId id="275" r:id="rId11"/>
    <p:sldId id="277" r:id="rId12"/>
    <p:sldId id="278" r:id="rId13"/>
    <p:sldId id="280" r:id="rId14"/>
    <p:sldId id="271" r:id="rId15"/>
    <p:sldId id="272" r:id="rId16"/>
    <p:sldId id="273" r:id="rId17"/>
    <p:sldId id="274" r:id="rId18"/>
    <p:sldId id="285" r:id="rId19"/>
    <p:sldId id="286" r:id="rId20"/>
    <p:sldId id="287" r:id="rId21"/>
    <p:sldId id="288" r:id="rId22"/>
    <p:sldId id="289" r:id="rId23"/>
    <p:sldId id="284"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8" autoAdjust="0"/>
    <p:restoredTop sz="94660"/>
  </p:normalViewPr>
  <p:slideViewPr>
    <p:cSldViewPr>
      <p:cViewPr varScale="1">
        <p:scale>
          <a:sx n="69" d="100"/>
          <a:sy n="69" d="100"/>
        </p:scale>
        <p:origin x="-5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D742D-E24C-4E5C-8292-65BF24062A92}" type="datetimeFigureOut">
              <a:rPr kumimoji="1" lang="ja-JP" altLang="en-US" smtClean="0"/>
              <a:pPr/>
              <a:t>2010/9/13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8019A-B186-418E-90AE-9D8D5909D0D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p:txBody>
          <a:bodyPr/>
          <a:lstStyle/>
          <a:p>
            <a:fld id="{6953F03E-2E68-478B-A78E-87711FAF0927}" type="datetime1">
              <a:rPr kumimoji="1" lang="ja-JP" altLang="en-US" smtClean="0"/>
              <a:pPr/>
              <a:t>2010/9/13</a:t>
            </a:fld>
            <a:endParaRPr kumimoji="1" lang="ja-JP" altLang="en-US"/>
          </a:p>
        </p:txBody>
      </p:sp>
      <p:sp>
        <p:nvSpPr>
          <p:cNvPr id="17" name="フッター プレースホルダ 16"/>
          <p:cNvSpPr>
            <a:spLocks noGrp="1"/>
          </p:cNvSpPr>
          <p:nvPr>
            <p:ph type="ftr" sz="quarter" idx="11"/>
          </p:nvPr>
        </p:nvSpPr>
        <p:spPr/>
        <p:txBody>
          <a:bodyPr/>
          <a:lstStyle/>
          <a:p>
            <a:endParaRPr kumimoji="1" lang="ja-JP" altLang="en-US"/>
          </a:p>
        </p:txBody>
      </p:sp>
      <p:sp>
        <p:nvSpPr>
          <p:cNvPr id="29" name="スライド番号プレースホルダ 28"/>
          <p:cNvSpPr>
            <a:spLocks noGrp="1"/>
          </p:cNvSpPr>
          <p:nvPr>
            <p:ph type="sldNum" sz="quarter" idx="12"/>
          </p:nvPr>
        </p:nvSpPr>
        <p:spPr/>
        <p:txBody>
          <a:bodyPr lIns="0" tIns="0" rIns="0" bIns="0">
            <a:noAutofit/>
          </a:bodyPr>
          <a:lstStyle>
            <a:lvl1pPr>
              <a:defRPr sz="1400">
                <a:solidFill>
                  <a:srgbClr val="FFFFFF"/>
                </a:solidFill>
              </a:defRPr>
            </a:lvl1pPr>
          </a:lstStyle>
          <a:p>
            <a:fld id="{8617E277-F000-4113-B295-4FA3577390C3}" type="slidenum">
              <a:rPr kumimoji="1" lang="ja-JP" altLang="en-US" smtClean="0"/>
              <a:pPr/>
              <a:t>&lt;#&gt;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 タイトルの書式設定</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920B7E0-B1DB-4F08-911A-3D3741B3506D}" type="datetime1">
              <a:rPr kumimoji="1" lang="ja-JP" altLang="en-US" smtClean="0"/>
              <a:pPr/>
              <a:t>2010/9/13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617E277-F000-4113-B295-4FA3577390C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0CCEBCC8-F623-4A51-BF05-55FBB568AC73}" type="datetime1">
              <a:rPr kumimoji="1" lang="ja-JP" altLang="en-US" smtClean="0"/>
              <a:pPr/>
              <a:t>2010/9/13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617E277-F000-4113-B295-4FA3577390C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1F4E8E5E-EC46-4E93-B2CA-B6D6A6C6183D}" type="datetime1">
              <a:rPr kumimoji="1" lang="ja-JP" altLang="en-US" smtClean="0"/>
              <a:pPr/>
              <a:t>2010/9/13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617E277-F000-4113-B295-4FA3577390C3}"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535DF2D7-1214-49A7-9519-180AF5AB4A53}" type="datetime1">
              <a:rPr kumimoji="1" lang="ja-JP" altLang="en-US" smtClean="0"/>
              <a:pPr/>
              <a:t>2010/9/13</a:t>
            </a:fld>
            <a:endParaRPr kumimoji="1" lang="ja-JP" altLang="en-US"/>
          </a:p>
        </p:txBody>
      </p:sp>
      <p:sp>
        <p:nvSpPr>
          <p:cNvPr id="5" name="フッター プレースホルダ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a:off x="146304" y="6208776"/>
            <a:ext cx="457200" cy="457200"/>
          </a:xfrm>
        </p:spPr>
        <p:txBody>
          <a:bodyPr/>
          <a:lstStyle/>
          <a:p>
            <a:fld id="{8617E277-F000-4113-B295-4FA3577390C3}"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25208713-626F-4D8A-BA5B-8CE471F28658}" type="datetime1">
              <a:rPr kumimoji="1" lang="ja-JP" altLang="en-US" smtClean="0"/>
              <a:pPr/>
              <a:t>2010/9/13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617E277-F000-4113-B295-4FA3577390C3}"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C509B3EF-2068-48D8-87AC-33ED37C346B7}" type="datetime1">
              <a:rPr kumimoji="1" lang="ja-JP" altLang="en-US" smtClean="0"/>
              <a:pPr/>
              <a:t>2010/9/13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617E277-F000-4113-B295-4FA3577390C3}" type="slidenum">
              <a:rPr kumimoji="1" lang="ja-JP" altLang="en-US" smtClean="0"/>
              <a:pPr/>
              <a:t>&lt;#&gt;</a:t>
            </a:fld>
            <a:endParaRPr kumimoji="1" lang="ja-JP" altLang="en-US"/>
          </a:p>
        </p:txBody>
      </p:sp>
      <p:sp>
        <p:nvSpPr>
          <p:cNvPr id="11" name="コンテンツ プレースホルダ 10"/>
          <p:cNvSpPr>
            <a:spLocks noGrp="1"/>
          </p:cNvSpPr>
          <p:nvPr>
            <p:ph sz="half" idx="2"/>
          </p:nvPr>
        </p:nvSpPr>
        <p:spPr>
          <a:xfrm>
            <a:off x="9144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4"/>
          </p:nvPr>
        </p:nvSpPr>
        <p:spPr>
          <a:xfrm>
            <a:off x="49530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4E1DA40A-2359-49A0-969F-0EBB75C97B03}" type="datetime1">
              <a:rPr kumimoji="1" lang="ja-JP" altLang="en-US" smtClean="0"/>
              <a:pPr/>
              <a:t>2010/9/13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617E277-F000-4113-B295-4FA3577390C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37D37DB-6E60-47D7-95E6-50E6AA7F4ADE}" type="datetime1">
              <a:rPr kumimoji="1" lang="ja-JP" altLang="en-US" smtClean="0"/>
              <a:pPr/>
              <a:t>2010/9/13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617E277-F000-4113-B295-4FA3577390C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1E9AB064-E655-491B-B231-71D3A77B27EE}" type="datetime1">
              <a:rPr kumimoji="1" lang="ja-JP" altLang="en-US" smtClean="0"/>
              <a:pPr/>
              <a:t>2010/9/13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617E277-F000-4113-B295-4FA3577390C3}" type="slidenum">
              <a:rPr kumimoji="1" lang="ja-JP" altLang="en-US" smtClean="0"/>
              <a:pPr/>
              <a:t>&lt;#&gt;</a:t>
            </a:fld>
            <a:endParaRPr kumimoji="1" lang="ja-JP" altLang="en-US"/>
          </a:p>
        </p:txBody>
      </p:sp>
      <p:sp>
        <p:nvSpPr>
          <p:cNvPr id="11" name="コンテンツ プレースホルダ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FC213295-F83A-46CD-BAF8-728777E7CFA4}" type="datetime1">
              <a:rPr kumimoji="1" lang="ja-JP" altLang="en-US" smtClean="0"/>
              <a:pPr/>
              <a:t>2010/9/13</a:t>
            </a:fld>
            <a:endParaRPr kumimoji="1" lang="ja-JP" altLang="en-US"/>
          </a:p>
        </p:txBody>
      </p:sp>
      <p:sp>
        <p:nvSpPr>
          <p:cNvPr id="6" name="フッター プレースホルダ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 6"/>
          <p:cNvSpPr>
            <a:spLocks noGrp="1"/>
          </p:cNvSpPr>
          <p:nvPr>
            <p:ph type="sldNum" sz="quarter" idx="12"/>
          </p:nvPr>
        </p:nvSpPr>
        <p:spPr>
          <a:xfrm>
            <a:off x="146304" y="6208776"/>
            <a:ext cx="457200" cy="457200"/>
          </a:xfrm>
        </p:spPr>
        <p:txBody>
          <a:bodyPr/>
          <a:lstStyle/>
          <a:p>
            <a:fld id="{8617E277-F000-4113-B295-4FA3577390C3}" type="slidenum">
              <a:rPr kumimoji="1" lang="ja-JP" altLang="en-US" smtClean="0"/>
              <a:pPr/>
              <a:t>&lt;#&gt;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0B952D3-D77D-4D91-BCDB-FE56A95B34D2}" type="datetime1">
              <a:rPr kumimoji="1" lang="ja-JP" altLang="en-US" smtClean="0"/>
              <a:pPr/>
              <a:t>2010/9/13</a:t>
            </a:fld>
            <a:endParaRPr kumimoji="1" lang="ja-JP" altLang="en-US"/>
          </a:p>
        </p:txBody>
      </p:sp>
      <p:sp>
        <p:nvSpPr>
          <p:cNvPr id="3" name="フッター プレースホル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617E277-F000-4113-B295-4FA3577390C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vml"/><Relationship Id="rId4" Type="http://schemas.openxmlformats.org/officeDocument/2006/relationships/oleObject" Target="../embeddings/Microsoft_Office_Excel_97-2003_______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サブタイトル 2"/>
          <p:cNvSpPr>
            <a:spLocks noGrp="1"/>
          </p:cNvSpPr>
          <p:nvPr>
            <p:ph type="subTitle" idx="1"/>
          </p:nvPr>
        </p:nvSpPr>
        <p:spPr/>
        <p:txBody>
          <a:bodyPr>
            <a:normAutofit fontScale="92500" lnSpcReduction="20000"/>
          </a:bodyPr>
          <a:lstStyle/>
          <a:p>
            <a:pPr eaLnBrk="1" hangingPunct="1">
              <a:buFont typeface="Arial" charset="0"/>
              <a:buNone/>
            </a:pPr>
            <a:endParaRPr lang="en-US" altLang="ja-JP" dirty="0" smtClean="0"/>
          </a:p>
          <a:p>
            <a:pPr eaLnBrk="1" hangingPunct="1">
              <a:buFont typeface="Arial" charset="0"/>
              <a:buNone/>
            </a:pPr>
            <a:r>
              <a:rPr lang="ja-JP" altLang="en-US" dirty="0" smtClean="0"/>
              <a:t>夏合宿　</a:t>
            </a:r>
            <a:r>
              <a:rPr lang="en-US" altLang="ja-JP" dirty="0" smtClean="0"/>
              <a:t>9</a:t>
            </a:r>
            <a:r>
              <a:rPr lang="ja-JP" altLang="en-US" dirty="0" smtClean="0"/>
              <a:t>月</a:t>
            </a:r>
            <a:r>
              <a:rPr lang="en-US" altLang="ja-JP" dirty="0" smtClean="0"/>
              <a:t>13</a:t>
            </a:r>
            <a:r>
              <a:rPr lang="ja-JP" altLang="en-US" dirty="0" smtClean="0"/>
              <a:t>日</a:t>
            </a:r>
            <a:endParaRPr lang="en-US" altLang="ja-JP" dirty="0" smtClean="0"/>
          </a:p>
          <a:p>
            <a:pPr eaLnBrk="1" hangingPunct="1">
              <a:buFont typeface="Arial" charset="0"/>
              <a:buNone/>
            </a:pPr>
            <a:r>
              <a:rPr lang="ja-JP" altLang="en-US" dirty="0" smtClean="0"/>
              <a:t>第四班</a:t>
            </a:r>
            <a:endParaRPr lang="en-US" altLang="ja-JP" dirty="0" smtClean="0"/>
          </a:p>
          <a:p>
            <a:pPr eaLnBrk="1" hangingPunct="1">
              <a:buFont typeface="Arial" charset="0"/>
              <a:buNone/>
            </a:pPr>
            <a:r>
              <a:rPr lang="ja-JP" altLang="en-US" dirty="0" smtClean="0"/>
              <a:t>大塚　宮下　斎藤</a:t>
            </a:r>
          </a:p>
        </p:txBody>
      </p:sp>
      <p:sp>
        <p:nvSpPr>
          <p:cNvPr id="4" name="スライド番号プレースホルダ 3"/>
          <p:cNvSpPr>
            <a:spLocks noGrp="1"/>
          </p:cNvSpPr>
          <p:nvPr>
            <p:ph type="sldNum" sz="quarter" idx="12"/>
          </p:nvPr>
        </p:nvSpPr>
        <p:spPr/>
        <p:txBody>
          <a:bodyPr/>
          <a:lstStyle/>
          <a:p>
            <a:pPr>
              <a:defRPr/>
            </a:pPr>
            <a:fld id="{0E496C0D-DCE8-456B-B911-E89C67EBB3CC}" type="slidenum">
              <a:rPr lang="ja-JP" altLang="en-US"/>
              <a:pPr>
                <a:defRPr/>
              </a:pPr>
              <a:t>1</a:t>
            </a:fld>
            <a:endParaRPr lang="ja-JP" altLang="en-US"/>
          </a:p>
        </p:txBody>
      </p:sp>
      <p:sp>
        <p:nvSpPr>
          <p:cNvPr id="10244" name="タイトル 1"/>
          <p:cNvSpPr>
            <a:spLocks noGrp="1"/>
          </p:cNvSpPr>
          <p:nvPr>
            <p:ph type="ctrTitle"/>
          </p:nvPr>
        </p:nvSpPr>
        <p:spPr>
          <a:xfrm>
            <a:off x="457200" y="1500188"/>
            <a:ext cx="8229600" cy="1470025"/>
          </a:xfrm>
        </p:spPr>
        <p:txBody>
          <a:bodyPr/>
          <a:lstStyle/>
          <a:p>
            <a:pPr algn="r" eaLnBrk="1" hangingPunct="1"/>
            <a:r>
              <a:rPr altLang="ja-JP" dirty="0" smtClean="0"/>
              <a:t/>
            </a:r>
            <a:br>
              <a:rPr altLang="ja-JP" dirty="0" smtClean="0"/>
            </a:br>
            <a:r>
              <a:rPr lang="ja-JP" altLang="en-US" dirty="0" smtClean="0"/>
              <a:t>藻の新たな可能性</a:t>
            </a:r>
          </a:p>
        </p:txBody>
      </p:sp>
      <p:pic>
        <p:nvPicPr>
          <p:cNvPr id="5" name="図 4" descr="2008021220-1.jpg"/>
          <p:cNvPicPr>
            <a:picLocks noChangeAspect="1"/>
          </p:cNvPicPr>
          <p:nvPr/>
        </p:nvPicPr>
        <p:blipFill>
          <a:blip r:embed="rId2" cstate="print"/>
          <a:stretch>
            <a:fillRect/>
          </a:stretch>
        </p:blipFill>
        <p:spPr>
          <a:xfrm>
            <a:off x="285720" y="857232"/>
            <a:ext cx="3171463"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3"/>
          <p:cNvSpPr>
            <a:spLocks noGrp="1"/>
          </p:cNvSpPr>
          <p:nvPr>
            <p:ph type="title"/>
          </p:nvPr>
        </p:nvSpPr>
        <p:spPr>
          <a:xfrm>
            <a:off x="457200" y="274638"/>
            <a:ext cx="8229600" cy="939800"/>
          </a:xfrm>
        </p:spPr>
        <p:txBody>
          <a:bodyPr/>
          <a:lstStyle/>
          <a:p>
            <a:pPr eaLnBrk="1" hangingPunct="1"/>
            <a:r>
              <a:rPr lang="ja-JP" altLang="en-US" smtClean="0"/>
              <a:t>考察</a:t>
            </a:r>
          </a:p>
        </p:txBody>
      </p:sp>
      <p:sp>
        <p:nvSpPr>
          <p:cNvPr id="6" name="スライド番号プレースホルダ 5"/>
          <p:cNvSpPr>
            <a:spLocks noGrp="1"/>
          </p:cNvSpPr>
          <p:nvPr>
            <p:ph type="sldNum" sz="quarter" idx="12"/>
          </p:nvPr>
        </p:nvSpPr>
        <p:spPr/>
        <p:txBody>
          <a:bodyPr/>
          <a:lstStyle/>
          <a:p>
            <a:pPr>
              <a:defRPr/>
            </a:pPr>
            <a:fld id="{D37B0ECD-2E65-4D51-AFF0-D9A486CECB73}" type="slidenum">
              <a:rPr lang="ja-JP" altLang="en-US"/>
              <a:pPr>
                <a:defRPr/>
              </a:pPr>
              <a:t>10</a:t>
            </a:fld>
            <a:endParaRPr lang="ja-JP" altLang="en-US"/>
          </a:p>
        </p:txBody>
      </p:sp>
      <p:sp>
        <p:nvSpPr>
          <p:cNvPr id="16386" name="コンテンツ プレースホルダ 2"/>
          <p:cNvSpPr>
            <a:spLocks noGrp="1"/>
          </p:cNvSpPr>
          <p:nvPr>
            <p:ph sz="quarter" idx="1"/>
          </p:nvPr>
        </p:nvSpPr>
        <p:spPr>
          <a:xfrm>
            <a:off x="428625" y="1214438"/>
            <a:ext cx="8358188" cy="5143500"/>
          </a:xfrm>
        </p:spPr>
        <p:txBody>
          <a:bodyPr>
            <a:normAutofit fontScale="92500"/>
          </a:bodyPr>
          <a:lstStyle/>
          <a:p>
            <a:pPr marL="274320" indent="-274320" eaLnBrk="1" fontAlgn="auto" hangingPunct="1">
              <a:spcBef>
                <a:spcPts val="580"/>
              </a:spcBef>
              <a:spcAft>
                <a:spcPts val="0"/>
              </a:spcAft>
              <a:buFont typeface="Arial" charset="0"/>
              <a:buNone/>
              <a:defRPr/>
            </a:pPr>
            <a:r>
              <a:rPr lang="ja-JP" altLang="en-US" dirty="0" smtClean="0"/>
              <a:t>・</a:t>
            </a:r>
            <a:r>
              <a:rPr lang="ja-JP" altLang="en-US" sz="2400" dirty="0" smtClean="0"/>
              <a:t>技術革新以外の方法でコストを下げる方法はないか？</a:t>
            </a:r>
            <a:endParaRPr lang="en-US" altLang="ja-JP" sz="2400" dirty="0" smtClean="0"/>
          </a:p>
          <a:p>
            <a:pPr marL="274320" indent="-274320" eaLnBrk="1" fontAlgn="auto" hangingPunct="1">
              <a:spcBef>
                <a:spcPts val="580"/>
              </a:spcBef>
              <a:spcAft>
                <a:spcPts val="0"/>
              </a:spcAft>
              <a:buFont typeface="Arial" charset="0"/>
              <a:buNone/>
              <a:defRPr/>
            </a:pPr>
            <a:r>
              <a:rPr lang="ja-JP" altLang="en-US" dirty="0" smtClean="0"/>
              <a:t>　　　</a:t>
            </a:r>
            <a:r>
              <a:rPr lang="ja-JP" altLang="en-US" sz="2800" dirty="0" smtClean="0"/>
              <a:t>藻による</a:t>
            </a:r>
            <a:r>
              <a:rPr lang="en-US" altLang="ja-JP" sz="2800" dirty="0" smtClean="0"/>
              <a:t>CO2</a:t>
            </a:r>
            <a:r>
              <a:rPr lang="ja-JP" altLang="en-US" sz="2800" dirty="0" smtClean="0"/>
              <a:t>吸収量を、排出権取引に利用</a:t>
            </a:r>
            <a:endParaRPr lang="en-US" altLang="ja-JP" sz="2800" dirty="0" smtClean="0"/>
          </a:p>
          <a:p>
            <a:pPr marL="274320" indent="-274320" eaLnBrk="1" fontAlgn="auto" hangingPunct="1">
              <a:spcBef>
                <a:spcPts val="580"/>
              </a:spcBef>
              <a:spcAft>
                <a:spcPts val="0"/>
              </a:spcAft>
              <a:buFont typeface="Arial" charset="0"/>
              <a:buNone/>
              <a:defRPr/>
            </a:pPr>
            <a:endParaRPr lang="en-US" altLang="ja-JP" sz="2800" i="1" u="sng" dirty="0" smtClean="0"/>
          </a:p>
          <a:p>
            <a:pPr marL="274320" indent="-274320" eaLnBrk="1" fontAlgn="auto" hangingPunct="1">
              <a:spcBef>
                <a:spcPts val="580"/>
              </a:spcBef>
              <a:spcAft>
                <a:spcPts val="0"/>
              </a:spcAft>
              <a:buFont typeface="Arial" charset="0"/>
              <a:buNone/>
              <a:defRPr/>
            </a:pPr>
            <a:r>
              <a:rPr lang="ja-JP" altLang="en-US" sz="2800" i="1" u="sng" dirty="0" smtClean="0"/>
              <a:t>現実的なボトリオで分析</a:t>
            </a:r>
            <a:endParaRPr lang="en-US" altLang="ja-JP" sz="2800" i="1" u="sng" dirty="0" smtClean="0"/>
          </a:p>
          <a:p>
            <a:pPr marL="274320" indent="-274320" eaLnBrk="1" fontAlgn="auto" hangingPunct="1">
              <a:spcBef>
                <a:spcPts val="580"/>
              </a:spcBef>
              <a:spcAft>
                <a:spcPts val="0"/>
              </a:spcAft>
              <a:buFont typeface="Arial" charset="0"/>
              <a:buNone/>
              <a:defRPr/>
            </a:pPr>
            <a:r>
              <a:rPr lang="ja-JP" altLang="en-US" sz="2800" dirty="0" smtClean="0"/>
              <a:t>～単純化のための仮定～</a:t>
            </a:r>
            <a:endParaRPr lang="en-US" altLang="ja-JP" sz="2800" dirty="0" smtClean="0"/>
          </a:p>
          <a:p>
            <a:pPr marL="274320" indent="-274320" eaLnBrk="1" fontAlgn="auto" hangingPunct="1">
              <a:spcBef>
                <a:spcPts val="580"/>
              </a:spcBef>
              <a:spcAft>
                <a:spcPts val="0"/>
              </a:spcAft>
              <a:buFont typeface="Arial" charset="0"/>
              <a:buNone/>
              <a:defRPr/>
            </a:pPr>
            <a:r>
              <a:rPr lang="ja-JP" altLang="en-US" sz="2400" b="1" dirty="0" smtClean="0"/>
              <a:t>①藻の</a:t>
            </a:r>
            <a:r>
              <a:rPr lang="en-US" altLang="ja-JP" sz="2400" b="1" dirty="0" smtClean="0"/>
              <a:t>CO2</a:t>
            </a:r>
            <a:r>
              <a:rPr lang="ja-JP" altLang="en-US" sz="2400" b="1" dirty="0" smtClean="0"/>
              <a:t>吸収量＝</a:t>
            </a:r>
            <a:r>
              <a:rPr lang="en-US" altLang="ja-JP" sz="2400" b="1" dirty="0" smtClean="0"/>
              <a:t/>
            </a:r>
            <a:br>
              <a:rPr lang="en-US" altLang="ja-JP" sz="2400" b="1" dirty="0" smtClean="0"/>
            </a:br>
            <a:r>
              <a:rPr lang="ja-JP" altLang="en-US" sz="2400" b="1" dirty="0" smtClean="0"/>
              <a:t>「光合成による吸収量」</a:t>
            </a:r>
            <a:r>
              <a:rPr lang="ja-JP" altLang="en-US" sz="2400" b="1" dirty="0" err="1" smtClean="0"/>
              <a:t>ー</a:t>
            </a:r>
            <a:r>
              <a:rPr lang="ja-JP" altLang="en-US" sz="2400" b="1" dirty="0" smtClean="0"/>
              <a:t>「呼吸による放出量」</a:t>
            </a:r>
            <a:r>
              <a:rPr lang="en-US" altLang="ja-JP" sz="2800" dirty="0" smtClean="0"/>
              <a:t/>
            </a:r>
            <a:br>
              <a:rPr lang="en-US" altLang="ja-JP" sz="2800" dirty="0" smtClean="0"/>
            </a:br>
            <a:r>
              <a:rPr lang="en-US" altLang="ja-JP" sz="2000" dirty="0" smtClean="0"/>
              <a:t>※</a:t>
            </a:r>
            <a:r>
              <a:rPr lang="ja-JP" altLang="en-US" sz="2000" dirty="0" smtClean="0"/>
              <a:t>生産時における排出量や輸送時などの排出量は無視</a:t>
            </a:r>
            <a:endParaRPr lang="en-US" altLang="ja-JP" sz="2000" dirty="0" smtClean="0"/>
          </a:p>
          <a:p>
            <a:pPr marL="274320" indent="-274320" eaLnBrk="1" fontAlgn="auto" hangingPunct="1">
              <a:spcBef>
                <a:spcPts val="580"/>
              </a:spcBef>
              <a:spcAft>
                <a:spcPts val="0"/>
              </a:spcAft>
              <a:buFont typeface="Arial" charset="0"/>
              <a:buNone/>
              <a:defRPr/>
            </a:pPr>
            <a:r>
              <a:rPr lang="ja-JP" altLang="en-US" sz="2400" b="1" dirty="0" smtClean="0"/>
              <a:t>②藻からの生産物はすべてバイオディーゼル燃料とする。</a:t>
            </a:r>
            <a:endParaRPr lang="en-US" altLang="ja-JP" sz="2400" b="1" dirty="0" smtClean="0"/>
          </a:p>
          <a:p>
            <a:pPr marL="274320" indent="-274320" eaLnBrk="1" fontAlgn="auto" hangingPunct="1">
              <a:spcBef>
                <a:spcPts val="580"/>
              </a:spcBef>
              <a:spcAft>
                <a:spcPts val="0"/>
              </a:spcAft>
              <a:buFont typeface="Arial" charset="0"/>
              <a:buNone/>
              <a:defRPr/>
            </a:pPr>
            <a:r>
              <a:rPr lang="ja-JP" altLang="en-US" sz="2400" b="1" dirty="0" smtClean="0"/>
              <a:t>③</a:t>
            </a:r>
            <a:r>
              <a:rPr lang="en-US" altLang="ja-JP" sz="2400" b="1" dirty="0" smtClean="0"/>
              <a:t>CO</a:t>
            </a:r>
            <a:r>
              <a:rPr lang="ja-JP" altLang="en-US" sz="2400" b="1" dirty="0" smtClean="0"/>
              <a:t>２取引価格を</a:t>
            </a:r>
            <a:r>
              <a:rPr lang="en-US" altLang="ja-JP" sz="2400" b="1" dirty="0" smtClean="0"/>
              <a:t>1382</a:t>
            </a:r>
            <a:r>
              <a:rPr lang="ja-JP" altLang="en-US" sz="2400" b="1" dirty="0" smtClean="0"/>
              <a:t>円</a:t>
            </a:r>
            <a:r>
              <a:rPr lang="en-US" altLang="ja-JP" sz="2400" b="1" dirty="0" smtClean="0"/>
              <a:t>/t</a:t>
            </a:r>
            <a:r>
              <a:rPr lang="ja-JP" altLang="en-US" sz="2400" b="1" dirty="0" smtClean="0"/>
              <a:t>　とする。（</a:t>
            </a:r>
            <a:r>
              <a:rPr lang="en-US" altLang="ja-JP" sz="2400" b="1" dirty="0" smtClean="0"/>
              <a:t>JBIC</a:t>
            </a:r>
            <a:r>
              <a:rPr lang="ja-JP" altLang="en-US" sz="2400" b="1" dirty="0" smtClean="0"/>
              <a:t>　</a:t>
            </a:r>
            <a:r>
              <a:rPr lang="en-US" altLang="ja-JP" sz="2400" b="1" dirty="0" smtClean="0"/>
              <a:t>2010.7.12</a:t>
            </a:r>
            <a:r>
              <a:rPr lang="ja-JP" altLang="en-US" sz="2400" b="1" dirty="0" smtClean="0"/>
              <a:t>現在）</a:t>
            </a:r>
            <a:endParaRPr lang="en-US" altLang="ja-JP" sz="2400" b="1" dirty="0" smtClean="0"/>
          </a:p>
          <a:p>
            <a:pPr marL="274320" indent="-274320" eaLnBrk="1" fontAlgn="auto" hangingPunct="1">
              <a:spcBef>
                <a:spcPts val="580"/>
              </a:spcBef>
              <a:spcAft>
                <a:spcPts val="0"/>
              </a:spcAft>
              <a:buFont typeface="Arial" charset="0"/>
              <a:buNone/>
              <a:defRPr/>
            </a:pPr>
            <a:r>
              <a:rPr lang="ja-JP" altLang="en-US" sz="2400" b="1" dirty="0" smtClean="0"/>
              <a:t>④藻の単位面積あたりの年間</a:t>
            </a:r>
            <a:r>
              <a:rPr lang="en-US" altLang="ja-JP" sz="2400" b="1" dirty="0" smtClean="0"/>
              <a:t>CO2</a:t>
            </a:r>
            <a:r>
              <a:rPr lang="ja-JP" altLang="en-US" sz="2400" b="1" dirty="0" smtClean="0"/>
              <a:t>吸収量と年間</a:t>
            </a:r>
            <a:r>
              <a:rPr lang="en-US" altLang="ja-JP" sz="2400" b="1" dirty="0" smtClean="0"/>
              <a:t>BDF</a:t>
            </a:r>
            <a:r>
              <a:rPr lang="ja-JP" altLang="en-US" sz="2400" b="1" dirty="0" smtClean="0"/>
              <a:t>生産量は一定</a:t>
            </a:r>
            <a:r>
              <a:rPr lang="en-US" altLang="ja-JP" sz="2800" dirty="0" smtClean="0"/>
              <a:t/>
            </a:r>
            <a:br>
              <a:rPr lang="en-US" altLang="ja-JP" sz="2800" dirty="0" smtClean="0"/>
            </a:br>
            <a:endParaRPr lang="en-US" altLang="ja-JP" sz="2800" dirty="0" smtClean="0"/>
          </a:p>
          <a:p>
            <a:pPr marL="274320" indent="-274320" eaLnBrk="1" fontAlgn="auto" hangingPunct="1">
              <a:spcBef>
                <a:spcPts val="580"/>
              </a:spcBef>
              <a:spcAft>
                <a:spcPts val="0"/>
              </a:spcAft>
              <a:buFont typeface="Arial" charset="0"/>
              <a:buNone/>
              <a:defRPr/>
            </a:pPr>
            <a:endParaRPr lang="en-US" altLang="ja-JP" dirty="0" smtClean="0"/>
          </a:p>
        </p:txBody>
      </p:sp>
      <p:sp>
        <p:nvSpPr>
          <p:cNvPr id="5" name="右矢印 4"/>
          <p:cNvSpPr/>
          <p:nvPr/>
        </p:nvSpPr>
        <p:spPr>
          <a:xfrm>
            <a:off x="500063" y="1714500"/>
            <a:ext cx="571500"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274638"/>
            <a:ext cx="8229600" cy="922337"/>
          </a:xfrm>
        </p:spPr>
        <p:txBody>
          <a:bodyPr/>
          <a:lstStyle/>
          <a:p>
            <a:pPr eaLnBrk="1" hangingPunct="1"/>
            <a:r>
              <a:rPr lang="ja-JP" altLang="en-US" smtClean="0"/>
              <a:t>分析</a:t>
            </a:r>
          </a:p>
        </p:txBody>
      </p:sp>
      <p:sp>
        <p:nvSpPr>
          <p:cNvPr id="6" name="スライド番号プレースホルダ 5"/>
          <p:cNvSpPr>
            <a:spLocks noGrp="1"/>
          </p:cNvSpPr>
          <p:nvPr>
            <p:ph type="sldNum" sz="quarter" idx="12"/>
          </p:nvPr>
        </p:nvSpPr>
        <p:spPr/>
        <p:txBody>
          <a:bodyPr/>
          <a:lstStyle/>
          <a:p>
            <a:pPr>
              <a:defRPr/>
            </a:pPr>
            <a:fld id="{FF972E65-5097-4D7E-9CEF-403A6ED09890}" type="slidenum">
              <a:rPr lang="ja-JP" altLang="en-US"/>
              <a:pPr>
                <a:defRPr/>
              </a:pPr>
              <a:t>11</a:t>
            </a:fld>
            <a:endParaRPr lang="ja-JP" altLang="en-US"/>
          </a:p>
        </p:txBody>
      </p:sp>
      <p:sp>
        <p:nvSpPr>
          <p:cNvPr id="22532" name="コンテンツ プレースホルダ 2"/>
          <p:cNvSpPr>
            <a:spLocks noGrp="1"/>
          </p:cNvSpPr>
          <p:nvPr>
            <p:ph sz="quarter" idx="1"/>
          </p:nvPr>
        </p:nvSpPr>
        <p:spPr/>
        <p:txBody>
          <a:bodyPr/>
          <a:lstStyle/>
          <a:p>
            <a:pPr eaLnBrk="1" hangingPunct="1">
              <a:buFont typeface="Arial" charset="0"/>
              <a:buNone/>
            </a:pPr>
            <a:r>
              <a:rPr lang="ja-JP" altLang="en-US" smtClean="0"/>
              <a:t>・現在の</a:t>
            </a:r>
            <a:r>
              <a:rPr lang="en-US" altLang="ja-JP" smtClean="0"/>
              <a:t>CO</a:t>
            </a:r>
            <a:r>
              <a:rPr lang="ja-JP" altLang="en-US" smtClean="0"/>
              <a:t>２取引価格（</a:t>
            </a:r>
            <a:r>
              <a:rPr lang="en-US" altLang="ja-JP" smtClean="0"/>
              <a:t>2010.3</a:t>
            </a:r>
            <a:r>
              <a:rPr lang="ja-JP" altLang="en-US" smtClean="0"/>
              <a:t>月　</a:t>
            </a:r>
            <a:r>
              <a:rPr lang="en-US" altLang="ja-JP" smtClean="0"/>
              <a:t>JBIC</a:t>
            </a:r>
            <a:r>
              <a:rPr lang="ja-JP" altLang="en-US" smtClean="0"/>
              <a:t>より）</a:t>
            </a:r>
            <a:endParaRPr lang="en-US" altLang="ja-JP" smtClean="0"/>
          </a:p>
          <a:p>
            <a:pPr eaLnBrk="1" hangingPunct="1">
              <a:buFont typeface="Arial" charset="0"/>
              <a:buNone/>
            </a:pPr>
            <a:r>
              <a:rPr lang="ja-JP" altLang="en-US" smtClean="0"/>
              <a:t>＝</a:t>
            </a:r>
            <a:r>
              <a:rPr lang="en-US" altLang="ja-JP" smtClean="0"/>
              <a:t>1450</a:t>
            </a:r>
            <a:r>
              <a:rPr lang="ja-JP" altLang="en-US" smtClean="0"/>
              <a:t>円</a:t>
            </a:r>
            <a:r>
              <a:rPr lang="en-US" altLang="ja-JP" smtClean="0"/>
              <a:t>/t</a:t>
            </a:r>
            <a:br>
              <a:rPr lang="en-US" altLang="ja-JP" smtClean="0"/>
            </a:br>
            <a:endParaRPr lang="en-US" altLang="ja-JP" smtClean="0"/>
          </a:p>
          <a:p>
            <a:pPr eaLnBrk="1" hangingPunct="1">
              <a:buFont typeface="Arial" charset="0"/>
              <a:buNone/>
            </a:pPr>
            <a:r>
              <a:rPr lang="ja-JP" altLang="en-US" smtClean="0"/>
              <a:t>　　１</a:t>
            </a:r>
            <a:r>
              <a:rPr lang="en-US" altLang="ja-JP" smtClean="0"/>
              <a:t>L</a:t>
            </a:r>
            <a:r>
              <a:rPr lang="ja-JP" altLang="en-US" smtClean="0"/>
              <a:t>あたり　</a:t>
            </a:r>
            <a:r>
              <a:rPr lang="en-US" altLang="ja-JP" smtClean="0"/>
              <a:t>1382×0.00196=2.708</a:t>
            </a:r>
            <a:r>
              <a:rPr lang="ja-JP" altLang="en-US" smtClean="0"/>
              <a:t>円の収益が見込める</a:t>
            </a:r>
            <a:r>
              <a:rPr lang="en-US" altLang="ja-JP" smtClean="0"/>
              <a:t/>
            </a:r>
            <a:br>
              <a:rPr lang="en-US" altLang="ja-JP" smtClean="0"/>
            </a:br>
            <a:endParaRPr lang="en-US" altLang="ja-JP" smtClean="0"/>
          </a:p>
          <a:p>
            <a:pPr eaLnBrk="1" hangingPunct="1">
              <a:buFont typeface="Arial" charset="0"/>
              <a:buNone/>
            </a:pPr>
            <a:r>
              <a:rPr lang="ja-JP" altLang="en-US" smtClean="0"/>
              <a:t>この分が生産コストを削減</a:t>
            </a:r>
            <a:r>
              <a:rPr lang="en-US" altLang="ja-JP" smtClean="0"/>
              <a:t/>
            </a:r>
            <a:br>
              <a:rPr lang="en-US" altLang="ja-JP" smtClean="0"/>
            </a:br>
            <a:r>
              <a:rPr lang="ja-JP" altLang="en-US" u="sng" smtClean="0">
                <a:latin typeface="HGP創英角ﾎﾟｯﾌﾟ体" pitchFamily="50" charset="-128"/>
                <a:ea typeface="HGP創英角ﾎﾟｯﾌﾟ体" pitchFamily="50" charset="-128"/>
              </a:rPr>
              <a:t>ボトリオ生産コストは</a:t>
            </a:r>
            <a:r>
              <a:rPr lang="en-US" altLang="ja-JP" u="sng" smtClean="0">
                <a:latin typeface="HGP創英角ﾎﾟｯﾌﾟ体" pitchFamily="50" charset="-128"/>
                <a:ea typeface="HGP創英角ﾎﾟｯﾌﾟ体" pitchFamily="50" charset="-128"/>
              </a:rPr>
              <a:t>155</a:t>
            </a:r>
            <a:r>
              <a:rPr lang="ja-JP" altLang="en-US" u="sng" smtClean="0">
                <a:latin typeface="HGP創英角ﾎﾟｯﾌﾟ体" pitchFamily="50" charset="-128"/>
                <a:ea typeface="HGP創英角ﾎﾟｯﾌﾟ体" pitchFamily="50" charset="-128"/>
              </a:rPr>
              <a:t>→</a:t>
            </a:r>
            <a:r>
              <a:rPr lang="en-US" altLang="ja-JP" u="sng" smtClean="0">
                <a:latin typeface="HGP創英角ﾎﾟｯﾌﾟ体" pitchFamily="50" charset="-128"/>
                <a:ea typeface="HGP創英角ﾎﾟｯﾌﾟ体" pitchFamily="50" charset="-128"/>
              </a:rPr>
              <a:t>152</a:t>
            </a:r>
            <a:r>
              <a:rPr lang="ja-JP" altLang="en-US" u="sng" smtClean="0">
                <a:latin typeface="HGP創英角ﾎﾟｯﾌﾟ体" pitchFamily="50" charset="-128"/>
                <a:ea typeface="HGP創英角ﾎﾟｯﾌﾟ体" pitchFamily="50" charset="-128"/>
              </a:rPr>
              <a:t>円</a:t>
            </a:r>
            <a:r>
              <a:rPr lang="en-US" altLang="ja-JP" u="sng" smtClean="0">
                <a:latin typeface="HGP創英角ﾎﾟｯﾌﾟ体" pitchFamily="50" charset="-128"/>
                <a:ea typeface="HGP創英角ﾎﾟｯﾌﾟ体" pitchFamily="50" charset="-128"/>
              </a:rPr>
              <a:t>/</a:t>
            </a:r>
            <a:r>
              <a:rPr lang="ja-JP" altLang="en-US" u="sng" smtClean="0">
                <a:latin typeface="HGP創英角ﾎﾟｯﾌﾟ体" pitchFamily="50" charset="-128"/>
                <a:ea typeface="HGP創英角ﾎﾟｯﾌﾟ体" pitchFamily="50" charset="-128"/>
              </a:rPr>
              <a:t>ﾘｯﾄﾙ</a:t>
            </a:r>
            <a:endParaRPr lang="en-US" altLang="ja-JP" sz="3600" u="sng" smtClean="0">
              <a:latin typeface="HGP創英角ﾎﾟｯﾌﾟ体" pitchFamily="50" charset="-128"/>
              <a:ea typeface="HGP創英角ﾎﾟｯﾌﾟ体" pitchFamily="50" charset="-128"/>
            </a:endParaRPr>
          </a:p>
          <a:p>
            <a:pPr eaLnBrk="1" hangingPunct="1">
              <a:buFont typeface="Arial" charset="0"/>
              <a:buNone/>
            </a:pPr>
            <a:endParaRPr lang="ja-JP" altLang="en-US" smtClean="0"/>
          </a:p>
        </p:txBody>
      </p:sp>
      <p:sp>
        <p:nvSpPr>
          <p:cNvPr id="5" name="右矢印 4"/>
          <p:cNvSpPr/>
          <p:nvPr/>
        </p:nvSpPr>
        <p:spPr>
          <a:xfrm>
            <a:off x="1000125" y="2786063"/>
            <a:ext cx="360363"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2">
                                            <p:txEl>
                                              <p:pRg st="3" end="3"/>
                                            </p:txEl>
                                          </p:spTgt>
                                        </p:tgtEl>
                                        <p:attrNameLst>
                                          <p:attrName>style.visibility</p:attrName>
                                        </p:attrNameLst>
                                      </p:cBhvr>
                                      <p:to>
                                        <p:strVal val="visible"/>
                                      </p:to>
                                    </p:set>
                                    <p:animEffect transition="in" filter="fade">
                                      <p:cBhvr>
                                        <p:cTn id="7" dur="1000"/>
                                        <p:tgtEl>
                                          <p:spTgt spid="22532">
                                            <p:txEl>
                                              <p:pRg st="3" end="3"/>
                                            </p:txEl>
                                          </p:spTgt>
                                        </p:tgtEl>
                                      </p:cBhvr>
                                    </p:animEffect>
                                    <p:anim calcmode="lin" valueType="num">
                                      <p:cBhvr>
                                        <p:cTn id="8" dur="10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253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pPr eaLnBrk="1" hangingPunct="1"/>
            <a:r>
              <a:rPr lang="ja-JP" altLang="en-US" smtClean="0"/>
              <a:t>考察①</a:t>
            </a:r>
          </a:p>
        </p:txBody>
      </p:sp>
      <p:sp>
        <p:nvSpPr>
          <p:cNvPr id="3" name="コンテンツ プレースホルダ 2"/>
          <p:cNvSpPr>
            <a:spLocks noGrp="1"/>
          </p:cNvSpPr>
          <p:nvPr>
            <p:ph sz="quarter" idx="1"/>
          </p:nvPr>
        </p:nvSpPr>
        <p:spPr>
          <a:xfrm>
            <a:off x="0" y="1196975"/>
            <a:ext cx="9144000" cy="5661025"/>
          </a:xfrm>
        </p:spPr>
        <p:txBody>
          <a:bodyPr/>
          <a:lstStyle/>
          <a:p>
            <a:pPr eaLnBrk="1" hangingPunct="1">
              <a:buFont typeface="Arial" charset="0"/>
              <a:buNone/>
            </a:pPr>
            <a:r>
              <a:rPr lang="ja-JP" altLang="en-US" sz="2800" smtClean="0"/>
              <a:t>分析から</a:t>
            </a:r>
            <a:r>
              <a:rPr lang="en-US" altLang="ja-JP" sz="2800" smtClean="0"/>
              <a:t>…</a:t>
            </a:r>
          </a:p>
          <a:p>
            <a:pPr eaLnBrk="1" hangingPunct="1">
              <a:buFont typeface="Wingdings" pitchFamily="2" charset="2"/>
              <a:buChar char="l"/>
            </a:pPr>
            <a:r>
              <a:rPr lang="ja-JP" altLang="en-US" sz="2800" smtClean="0"/>
              <a:t>シュード・ボトリオ藻からつくられるバイオディーゼル</a:t>
            </a:r>
            <a:r>
              <a:rPr lang="en-US" altLang="ja-JP" sz="2800" smtClean="0"/>
              <a:t>(BDF)</a:t>
            </a:r>
            <a:r>
              <a:rPr lang="ja-JP" altLang="en-US" sz="2800" smtClean="0"/>
              <a:t>は共に排出権取引を利用しても、現在の石油・ガソリン価格と比較すると割高</a:t>
            </a:r>
            <a:endParaRPr lang="en-US" altLang="ja-JP" sz="2800" smtClean="0"/>
          </a:p>
          <a:p>
            <a:pPr eaLnBrk="1" hangingPunct="1">
              <a:buFont typeface="Arial" charset="0"/>
              <a:buNone/>
            </a:pPr>
            <a:r>
              <a:rPr lang="ja-JP" altLang="en-US" sz="2800" smtClean="0"/>
              <a:t>　⇒価格競争力が弱い</a:t>
            </a:r>
            <a:endParaRPr lang="en-US" altLang="ja-JP" sz="2800" smtClean="0"/>
          </a:p>
          <a:p>
            <a:pPr eaLnBrk="1" hangingPunct="1"/>
            <a:endParaRPr lang="en-US" altLang="ja-JP" sz="2800" smtClean="0"/>
          </a:p>
          <a:p>
            <a:pPr eaLnBrk="1" hangingPunct="1">
              <a:buFont typeface="Arial" charset="0"/>
              <a:buNone/>
            </a:pPr>
            <a:endParaRPr lang="en-US" altLang="ja-JP" sz="2800" smtClean="0"/>
          </a:p>
          <a:p>
            <a:pPr eaLnBrk="1" hangingPunct="1">
              <a:buFont typeface="Wingdings" pitchFamily="2" charset="2"/>
              <a:buChar char="l"/>
            </a:pPr>
            <a:r>
              <a:rPr lang="ja-JP" altLang="en-US" sz="2800" smtClean="0"/>
              <a:t>しかし、ガソリン価格は今後短期的・長期的に上昇する可能性大</a:t>
            </a:r>
            <a:endParaRPr lang="en-US" altLang="ja-JP" sz="2800" smtClean="0"/>
          </a:p>
          <a:p>
            <a:pPr eaLnBrk="1" hangingPunct="1">
              <a:buFont typeface="Arial" charset="0"/>
              <a:buNone/>
            </a:pPr>
            <a:r>
              <a:rPr lang="ja-JP" altLang="en-US" sz="2800" smtClean="0"/>
              <a:t>　⇒将来的に藻による</a:t>
            </a:r>
            <a:r>
              <a:rPr lang="en-US" altLang="ja-JP" sz="2800" smtClean="0"/>
              <a:t>BDF</a:t>
            </a:r>
            <a:r>
              <a:rPr lang="ja-JP" altLang="en-US" sz="2800" smtClean="0"/>
              <a:t>がガソリン価格を下回る時が来るのでは</a:t>
            </a:r>
            <a:r>
              <a:rPr lang="ja-JP" altLang="en-US" sz="2800" b="1" smtClean="0">
                <a:solidFill>
                  <a:srgbClr val="FF0000"/>
                </a:solidFill>
              </a:rPr>
              <a:t>（バックストップ技術）</a:t>
            </a:r>
          </a:p>
        </p:txBody>
      </p:sp>
      <p:sp>
        <p:nvSpPr>
          <p:cNvPr id="4" name="角丸四角形吹き出し 3"/>
          <p:cNvSpPr/>
          <p:nvPr/>
        </p:nvSpPr>
        <p:spPr>
          <a:xfrm>
            <a:off x="3286125" y="3500438"/>
            <a:ext cx="5357813" cy="785812"/>
          </a:xfrm>
          <a:prstGeom prst="wedgeRoundRectCallout">
            <a:avLst>
              <a:gd name="adj1" fmla="val -40326"/>
              <a:gd name="adj2" fmla="val -89034"/>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藻バイオディーゼル普及の大きな足かせとなる</a:t>
            </a:r>
          </a:p>
        </p:txBody>
      </p:sp>
      <p:sp>
        <p:nvSpPr>
          <p:cNvPr id="5" name="スライド番号プレースホルダ 4"/>
          <p:cNvSpPr>
            <a:spLocks noGrp="1"/>
          </p:cNvSpPr>
          <p:nvPr>
            <p:ph type="sldNum" sz="quarter" idx="12"/>
          </p:nvPr>
        </p:nvSpPr>
        <p:spPr/>
        <p:txBody>
          <a:bodyPr/>
          <a:lstStyle/>
          <a:p>
            <a:fld id="{8617E277-F000-4113-B295-4FA3577390C3}" type="slidenum">
              <a:rPr kumimoji="1" lang="ja-JP" altLang="en-US" smtClean="0"/>
              <a:pPr/>
              <a:t>12</a:t>
            </a:fld>
            <a:endParaRPr kumimoji="1" lang="ja-JP"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pPr eaLnBrk="1" hangingPunct="1"/>
            <a:r>
              <a:rPr lang="ja-JP" altLang="en-US" dirty="0" smtClean="0"/>
              <a:t>考察②</a:t>
            </a:r>
          </a:p>
        </p:txBody>
      </p:sp>
      <p:sp>
        <p:nvSpPr>
          <p:cNvPr id="21507" name="コンテンツ プレースホルダ 2"/>
          <p:cNvSpPr>
            <a:spLocks noGrp="1"/>
          </p:cNvSpPr>
          <p:nvPr>
            <p:ph sz="quarter" idx="1"/>
          </p:nvPr>
        </p:nvSpPr>
        <p:spPr>
          <a:xfrm>
            <a:off x="0" y="1341438"/>
            <a:ext cx="9144000" cy="5183187"/>
          </a:xfrm>
        </p:spPr>
        <p:txBody>
          <a:bodyPr>
            <a:normAutofit lnSpcReduction="10000"/>
          </a:bodyPr>
          <a:lstStyle/>
          <a:p>
            <a:pPr marL="274320" indent="-274320" eaLnBrk="1" fontAlgn="auto" hangingPunct="1">
              <a:spcBef>
                <a:spcPts val="580"/>
              </a:spcBef>
              <a:spcAft>
                <a:spcPts val="0"/>
              </a:spcAft>
              <a:buFont typeface="Wingdings 2"/>
              <a:buChar char=""/>
              <a:defRPr/>
            </a:pPr>
            <a:r>
              <a:rPr lang="en-US" altLang="ja-JP" sz="2000" smtClean="0"/>
              <a:t>2008</a:t>
            </a:r>
            <a:r>
              <a:rPr lang="ja-JP" altLang="en-US" sz="2000" smtClean="0"/>
              <a:t>年</a:t>
            </a:r>
            <a:r>
              <a:rPr lang="en-US" altLang="ja-JP" sz="2000" smtClean="0"/>
              <a:t>8</a:t>
            </a:r>
            <a:r>
              <a:rPr lang="ja-JP" altLang="en-US" sz="2000" smtClean="0"/>
              <a:t>月</a:t>
            </a:r>
            <a:r>
              <a:rPr lang="en-US" altLang="ja-JP" sz="2000" smtClean="0"/>
              <a:t>4</a:t>
            </a:r>
            <a:r>
              <a:rPr lang="ja-JP" altLang="en-US" sz="2000" smtClean="0"/>
              <a:t>日レギュラーガソリン価格</a:t>
            </a:r>
            <a:r>
              <a:rPr lang="en-US" altLang="ja-JP" sz="2000" smtClean="0"/>
              <a:t>185.1</a:t>
            </a:r>
            <a:r>
              <a:rPr lang="ja-JP" altLang="en-US" sz="2000" smtClean="0"/>
              <a:t>円</a:t>
            </a:r>
            <a:r>
              <a:rPr lang="en-US" altLang="ja-JP" sz="2000" smtClean="0"/>
              <a:t>/l</a:t>
            </a:r>
            <a:r>
              <a:rPr lang="ja-JP" altLang="en-US" sz="2000" smtClean="0"/>
              <a:t>となり最高値更新（読売新聞</a:t>
            </a:r>
            <a:r>
              <a:rPr lang="en-US" altLang="ja-JP" sz="2000" smtClean="0"/>
              <a:t>2008.0807</a:t>
            </a:r>
            <a:r>
              <a:rPr lang="ja-JP" altLang="en-US" sz="2000" smtClean="0"/>
              <a:t>）</a:t>
            </a: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Arial" charset="0"/>
              <a:buNone/>
              <a:defRPr/>
            </a:pPr>
            <a:r>
              <a:rPr lang="ja-JP" altLang="en-US" sz="2000" smtClean="0"/>
              <a:t>　　　　　　価格</a:t>
            </a: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Wingdings 2"/>
              <a:buChar char=""/>
              <a:defRPr/>
            </a:pPr>
            <a:endParaRPr lang="en-US" altLang="ja-JP" sz="2000" smtClean="0"/>
          </a:p>
          <a:p>
            <a:pPr marL="274320" indent="-274320" eaLnBrk="1" fontAlgn="auto" hangingPunct="1">
              <a:spcBef>
                <a:spcPts val="580"/>
              </a:spcBef>
              <a:spcAft>
                <a:spcPts val="0"/>
              </a:spcAft>
              <a:buFont typeface="Arial" charset="0"/>
              <a:buNone/>
              <a:defRPr/>
            </a:pPr>
            <a:r>
              <a:rPr lang="ja-JP" altLang="en-US" sz="2000" smtClean="0"/>
              <a:t>　　　　　　　　　　　　　　　　　　　　　　　　　　　　　　　　　　　　　　　時間</a:t>
            </a:r>
            <a:endParaRPr lang="en-US" altLang="ja-JP" sz="2000" smtClean="0"/>
          </a:p>
          <a:p>
            <a:pPr marL="274320" indent="-274320" eaLnBrk="1" fontAlgn="auto" hangingPunct="1">
              <a:spcBef>
                <a:spcPts val="580"/>
              </a:spcBef>
              <a:spcAft>
                <a:spcPts val="0"/>
              </a:spcAft>
              <a:buFont typeface="Arial" charset="0"/>
              <a:buNone/>
              <a:defRPr/>
            </a:pPr>
            <a:endParaRPr lang="en-US" altLang="ja-JP" smtClean="0"/>
          </a:p>
          <a:p>
            <a:pPr marL="274320" indent="-274320" eaLnBrk="1" fontAlgn="auto" hangingPunct="1">
              <a:spcBef>
                <a:spcPts val="580"/>
              </a:spcBef>
              <a:spcAft>
                <a:spcPts val="0"/>
              </a:spcAft>
              <a:buFont typeface="Arial" charset="0"/>
              <a:buNone/>
              <a:defRPr/>
            </a:pPr>
            <a:endParaRPr lang="en-US" altLang="ja-JP" smtClean="0"/>
          </a:p>
          <a:p>
            <a:pPr marL="274320" indent="-274320" eaLnBrk="1" fontAlgn="auto" hangingPunct="1">
              <a:spcBef>
                <a:spcPts val="580"/>
              </a:spcBef>
              <a:spcAft>
                <a:spcPts val="0"/>
              </a:spcAft>
              <a:buFont typeface="Arial" charset="0"/>
              <a:buNone/>
              <a:defRPr/>
            </a:pPr>
            <a:endParaRPr lang="en-US" altLang="ja-JP" smtClean="0"/>
          </a:p>
          <a:p>
            <a:pPr marL="274320" indent="-274320" eaLnBrk="1" fontAlgn="auto" hangingPunct="1">
              <a:spcBef>
                <a:spcPts val="580"/>
              </a:spcBef>
              <a:spcAft>
                <a:spcPts val="0"/>
              </a:spcAft>
              <a:buFont typeface="Arial" charset="0"/>
              <a:buNone/>
              <a:defRPr/>
            </a:pPr>
            <a:endParaRPr lang="en-US" altLang="ja-JP" smtClean="0"/>
          </a:p>
          <a:p>
            <a:pPr marL="274320" indent="-274320" eaLnBrk="1" fontAlgn="auto" hangingPunct="1">
              <a:spcBef>
                <a:spcPts val="580"/>
              </a:spcBef>
              <a:spcAft>
                <a:spcPts val="0"/>
              </a:spcAft>
              <a:buFont typeface="Arial" charset="0"/>
              <a:buNone/>
              <a:defRPr/>
            </a:pPr>
            <a:endParaRPr lang="en-US" altLang="ja-JP" smtClean="0"/>
          </a:p>
          <a:p>
            <a:pPr marL="274320" indent="-274320" eaLnBrk="1" fontAlgn="auto" hangingPunct="1">
              <a:spcBef>
                <a:spcPts val="580"/>
              </a:spcBef>
              <a:spcAft>
                <a:spcPts val="0"/>
              </a:spcAft>
              <a:buFont typeface="Arial" charset="0"/>
              <a:buNone/>
              <a:defRPr/>
            </a:pPr>
            <a:endParaRPr lang="en-US" altLang="ja-JP" smtClean="0"/>
          </a:p>
          <a:p>
            <a:pPr marL="274320" indent="-274320" eaLnBrk="1" fontAlgn="auto" hangingPunct="1">
              <a:spcBef>
                <a:spcPts val="580"/>
              </a:spcBef>
              <a:spcAft>
                <a:spcPts val="0"/>
              </a:spcAft>
              <a:buFont typeface="Arial" charset="0"/>
              <a:buNone/>
              <a:defRPr/>
            </a:pPr>
            <a:endParaRPr lang="en-US" altLang="ja-JP" smtClean="0"/>
          </a:p>
          <a:p>
            <a:pPr marL="274320" indent="-274320" eaLnBrk="1" fontAlgn="auto" hangingPunct="1">
              <a:spcBef>
                <a:spcPts val="580"/>
              </a:spcBef>
              <a:spcAft>
                <a:spcPts val="0"/>
              </a:spcAft>
              <a:buFont typeface="Arial" charset="0"/>
              <a:buNone/>
              <a:defRPr/>
            </a:pPr>
            <a:endParaRPr lang="ja-JP" altLang="en-US" smtClean="0"/>
          </a:p>
        </p:txBody>
      </p:sp>
      <p:cxnSp>
        <p:nvCxnSpPr>
          <p:cNvPr id="5" name="直線矢印コネクタ 4"/>
          <p:cNvCxnSpPr/>
          <p:nvPr/>
        </p:nvCxnSpPr>
        <p:spPr>
          <a:xfrm rot="5400000" flipH="1" flipV="1">
            <a:off x="107157" y="4077494"/>
            <a:ext cx="31686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692275" y="5661025"/>
            <a:ext cx="51117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flipH="1" flipV="1">
            <a:off x="1979613" y="28527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1692275" y="3213100"/>
            <a:ext cx="4967288" cy="151130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692275" y="3860800"/>
            <a:ext cx="4895850" cy="3603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3167857" y="4833144"/>
            <a:ext cx="1655762"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10800000">
            <a:off x="1692275" y="4005263"/>
            <a:ext cx="2303463"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フローチャート : 結合子 30"/>
          <p:cNvSpPr/>
          <p:nvPr/>
        </p:nvSpPr>
        <p:spPr>
          <a:xfrm flipH="1">
            <a:off x="3924300" y="3933825"/>
            <a:ext cx="169863" cy="14287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33" name="正方形/長方形 32"/>
          <p:cNvSpPr/>
          <p:nvPr/>
        </p:nvSpPr>
        <p:spPr>
          <a:xfrm>
            <a:off x="179388" y="3716338"/>
            <a:ext cx="1403350" cy="504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400" dirty="0"/>
              <a:t>バックストップ価格</a:t>
            </a:r>
          </a:p>
        </p:txBody>
      </p:sp>
      <p:sp>
        <p:nvSpPr>
          <p:cNvPr id="34" name="角丸四角形吹き出し 33"/>
          <p:cNvSpPr/>
          <p:nvPr/>
        </p:nvSpPr>
        <p:spPr>
          <a:xfrm>
            <a:off x="5580063" y="2205038"/>
            <a:ext cx="1728787" cy="647700"/>
          </a:xfrm>
          <a:prstGeom prst="wedgeRoundRect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ガソリン価格</a:t>
            </a:r>
          </a:p>
        </p:txBody>
      </p:sp>
      <p:sp>
        <p:nvSpPr>
          <p:cNvPr id="35" name="四角形吹き出し 34"/>
          <p:cNvSpPr/>
          <p:nvPr/>
        </p:nvSpPr>
        <p:spPr>
          <a:xfrm>
            <a:off x="5148263" y="4724400"/>
            <a:ext cx="1871662" cy="504825"/>
          </a:xfrm>
          <a:prstGeom prst="wedgeRectCallout">
            <a:avLst>
              <a:gd name="adj1" fmla="val -26723"/>
              <a:gd name="adj2" fmla="val -9063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藻</a:t>
            </a:r>
            <a:r>
              <a:rPr lang="en-US" altLang="ja-JP" dirty="0"/>
              <a:t>BDF</a:t>
            </a:r>
            <a:r>
              <a:rPr lang="ja-JP" altLang="en-US" dirty="0"/>
              <a:t>価格</a:t>
            </a:r>
          </a:p>
        </p:txBody>
      </p:sp>
      <p:sp>
        <p:nvSpPr>
          <p:cNvPr id="15" name="スライド番号プレースホルダ 14"/>
          <p:cNvSpPr>
            <a:spLocks noGrp="1"/>
          </p:cNvSpPr>
          <p:nvPr>
            <p:ph type="sldNum" sz="quarter" idx="12"/>
          </p:nvPr>
        </p:nvSpPr>
        <p:spPr/>
        <p:txBody>
          <a:bodyPr/>
          <a:lstStyle/>
          <a:p>
            <a:fld id="{8617E277-F000-4113-B295-4FA3577390C3}" type="slidenum">
              <a:rPr kumimoji="1" lang="ja-JP" altLang="en-US" smtClean="0"/>
              <a:pPr/>
              <a:t>13</a:t>
            </a:fld>
            <a:endParaRPr kumimoji="1" lang="ja-JP"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前回の反省と課題</a:t>
            </a:r>
            <a:endParaRPr kumimoji="1" lang="ja-JP" altLang="en-US" dirty="0"/>
          </a:p>
        </p:txBody>
      </p:sp>
      <p:sp>
        <p:nvSpPr>
          <p:cNvPr id="3" name="コンテンツ プレースホルダ 2"/>
          <p:cNvSpPr>
            <a:spLocks noGrp="1"/>
          </p:cNvSpPr>
          <p:nvPr>
            <p:ph sz="quarter" idx="1"/>
          </p:nvPr>
        </p:nvSpPr>
        <p:spPr>
          <a:xfrm>
            <a:off x="323528" y="1447800"/>
            <a:ext cx="8568952" cy="5149552"/>
          </a:xfrm>
        </p:spPr>
        <p:txBody>
          <a:bodyPr/>
          <a:lstStyle/>
          <a:p>
            <a:r>
              <a:rPr kumimoji="1" lang="ja-JP" altLang="en-US" dirty="0" smtClean="0"/>
              <a:t>バックスストップ技術にＢＤＦがなるまで・・・</a:t>
            </a:r>
            <a:endParaRPr kumimoji="1"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lgn="ctr">
              <a:buNone/>
            </a:pPr>
            <a:r>
              <a:rPr kumimoji="1" lang="ja-JP" altLang="en-US" u="sng" dirty="0" smtClean="0"/>
              <a:t>技術革新を待っているだけは駄目</a:t>
            </a:r>
            <a:endParaRPr kumimoji="1" lang="en-US" altLang="ja-JP" u="sng" dirty="0" smtClean="0"/>
          </a:p>
          <a:p>
            <a:pPr>
              <a:buNone/>
            </a:pPr>
            <a:r>
              <a:rPr lang="ja-JP" altLang="en-US" dirty="0" smtClean="0">
                <a:solidFill>
                  <a:srgbClr val="FF0000"/>
                </a:solidFill>
              </a:rPr>
              <a:t>市場に任せるだけはない政府からのアプローチが必要</a:t>
            </a:r>
            <a:endParaRPr kumimoji="1" lang="en-US" altLang="ja-JP" sz="2800" dirty="0" smtClean="0"/>
          </a:p>
          <a:p>
            <a:pPr marL="514350" indent="-514350">
              <a:buFont typeface="+mj-lt"/>
              <a:buAutoNum type="arabicPeriod"/>
            </a:pPr>
            <a:r>
              <a:rPr kumimoji="1" lang="en-US" altLang="ja-JP" sz="2800" dirty="0" smtClean="0"/>
              <a:t>ECO</a:t>
            </a:r>
            <a:r>
              <a:rPr kumimoji="1" lang="ja-JP" altLang="en-US" sz="2800" dirty="0" smtClean="0"/>
              <a:t>ラベル</a:t>
            </a:r>
            <a:endParaRPr kumimoji="1" lang="en-US" altLang="ja-JP" sz="2800" dirty="0" smtClean="0"/>
          </a:p>
          <a:p>
            <a:pPr marL="514350" indent="-514350">
              <a:buFont typeface="+mj-lt"/>
              <a:buAutoNum type="arabicPeriod"/>
            </a:pPr>
            <a:r>
              <a:rPr lang="ja-JP" altLang="en-US" sz="2800" dirty="0" smtClean="0"/>
              <a:t>補助金制度</a:t>
            </a:r>
            <a:endParaRPr kumimoji="1" lang="ja-JP" altLang="en-US" sz="2800" dirty="0"/>
          </a:p>
        </p:txBody>
      </p:sp>
      <p:sp>
        <p:nvSpPr>
          <p:cNvPr id="7" name="雲 6"/>
          <p:cNvSpPr/>
          <p:nvPr/>
        </p:nvSpPr>
        <p:spPr>
          <a:xfrm>
            <a:off x="1043608" y="2060848"/>
            <a:ext cx="2520280" cy="1584176"/>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800" dirty="0" smtClean="0"/>
              <a:t>約２０年</a:t>
            </a:r>
            <a:endParaRPr lang="en-US" altLang="ja-JP" sz="2800" dirty="0" smtClean="0"/>
          </a:p>
        </p:txBody>
      </p:sp>
      <p:sp>
        <p:nvSpPr>
          <p:cNvPr id="8" name="雲 7"/>
          <p:cNvSpPr/>
          <p:nvPr/>
        </p:nvSpPr>
        <p:spPr>
          <a:xfrm>
            <a:off x="4788024" y="2060848"/>
            <a:ext cx="3096344" cy="1584176"/>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smtClean="0"/>
              <a:t>他国での官民一体のＢＤＦ開発</a:t>
            </a:r>
            <a:endParaRPr lang="en-US" altLang="ja-JP" dirty="0" smtClean="0"/>
          </a:p>
          <a:p>
            <a:pPr algn="ctr"/>
            <a:r>
              <a:rPr kumimoji="1" lang="en-US" altLang="ja-JP" dirty="0" smtClean="0"/>
              <a:t>Ex.</a:t>
            </a:r>
            <a:r>
              <a:rPr lang="ja-JP" altLang="en-US" dirty="0" smtClean="0"/>
              <a:t>アメリカ</a:t>
            </a:r>
            <a:endParaRPr kumimoji="1" lang="ja-JP" altLang="en-US" dirty="0"/>
          </a:p>
        </p:txBody>
      </p:sp>
      <p:sp>
        <p:nvSpPr>
          <p:cNvPr id="10" name="下矢印 9"/>
          <p:cNvSpPr/>
          <p:nvPr/>
        </p:nvSpPr>
        <p:spPr>
          <a:xfrm>
            <a:off x="3779912" y="2060848"/>
            <a:ext cx="504056"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 8"/>
          <p:cNvSpPr>
            <a:spLocks noGrp="1"/>
          </p:cNvSpPr>
          <p:nvPr>
            <p:ph type="sldNum" sz="quarter" idx="12"/>
          </p:nvPr>
        </p:nvSpPr>
        <p:spPr/>
        <p:txBody>
          <a:bodyPr/>
          <a:lstStyle/>
          <a:p>
            <a:fld id="{8617E277-F000-4113-B295-4FA3577390C3}" type="slidenum">
              <a:rPr kumimoji="1" lang="ja-JP" altLang="en-US" smtClean="0"/>
              <a:pPr/>
              <a:t>14</a:t>
            </a:fld>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左矢印 8"/>
          <p:cNvSpPr/>
          <p:nvPr/>
        </p:nvSpPr>
        <p:spPr>
          <a:xfrm>
            <a:off x="6228184" y="3212976"/>
            <a:ext cx="1368152" cy="2880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14400" y="274638"/>
            <a:ext cx="7772400" cy="634082"/>
          </a:xfrm>
        </p:spPr>
        <p:txBody>
          <a:bodyPr>
            <a:normAutofit fontScale="90000"/>
          </a:bodyPr>
          <a:lstStyle/>
          <a:p>
            <a:r>
              <a:rPr kumimoji="1" lang="ja-JP" altLang="en-US" dirty="0" smtClean="0"/>
              <a:t>１．ＥＣＯラベルへ登録</a:t>
            </a:r>
            <a:endParaRPr kumimoji="1" lang="ja-JP" altLang="en-US" dirty="0"/>
          </a:p>
        </p:txBody>
      </p:sp>
      <p:sp>
        <p:nvSpPr>
          <p:cNvPr id="3" name="コンテンツ プレースホルダ 2"/>
          <p:cNvSpPr>
            <a:spLocks noGrp="1"/>
          </p:cNvSpPr>
          <p:nvPr>
            <p:ph sz="quarter" idx="1"/>
          </p:nvPr>
        </p:nvSpPr>
        <p:spPr>
          <a:xfrm>
            <a:off x="323528" y="980728"/>
            <a:ext cx="4176464" cy="5688632"/>
          </a:xfrm>
        </p:spPr>
        <p:txBody>
          <a:bodyPr>
            <a:normAutofit lnSpcReduction="10000"/>
          </a:bodyPr>
          <a:lstStyle/>
          <a:p>
            <a:pPr>
              <a:buNone/>
            </a:pPr>
            <a:r>
              <a:rPr lang="ja-JP" altLang="en-US" u="sng" dirty="0" smtClean="0"/>
              <a:t>ＥＵ　Ｅｃｏ－Ｌａｂｅｌ</a:t>
            </a:r>
            <a:endParaRPr lang="en-US" altLang="ja-JP" u="sng" dirty="0" smtClean="0"/>
          </a:p>
          <a:p>
            <a:pPr>
              <a:buNone/>
            </a:pPr>
            <a:r>
              <a:rPr lang="ja-JP" altLang="en-US" dirty="0" smtClean="0"/>
              <a:t>「環境影響が少ないと認められた商品に対してラベルの使用を認めるもの」</a:t>
            </a:r>
            <a:endParaRPr kumimoji="1" lang="en-US" altLang="ja-JP" dirty="0" smtClean="0"/>
          </a:p>
          <a:p>
            <a:endParaRPr kumimoji="1" lang="en-US" altLang="ja-JP" dirty="0" smtClean="0"/>
          </a:p>
          <a:p>
            <a:pPr>
              <a:buNone/>
            </a:pPr>
            <a:endParaRPr lang="en-US" altLang="ja-JP" dirty="0" smtClean="0"/>
          </a:p>
          <a:p>
            <a:endParaRPr kumimoji="1" lang="en-US" altLang="ja-JP" dirty="0" smtClean="0"/>
          </a:p>
          <a:p>
            <a:r>
              <a:rPr lang="en-US" altLang="ja-JP" dirty="0" smtClean="0"/>
              <a:t>1993</a:t>
            </a:r>
            <a:r>
              <a:rPr lang="ja-JP" altLang="en-US" dirty="0" smtClean="0"/>
              <a:t>年～</a:t>
            </a:r>
            <a:endParaRPr lang="en-US" altLang="ja-JP" dirty="0" smtClean="0"/>
          </a:p>
          <a:p>
            <a:r>
              <a:rPr lang="ja-JP" altLang="en-US" dirty="0" smtClean="0"/>
              <a:t>食品、飲料、薬品を除くすべての日用品をカバー</a:t>
            </a:r>
            <a:endParaRPr lang="en-US" altLang="ja-JP" dirty="0" smtClean="0"/>
          </a:p>
          <a:p>
            <a:endParaRPr kumimoji="1" lang="en-US" altLang="ja-JP" dirty="0" smtClean="0"/>
          </a:p>
          <a:p>
            <a:pPr>
              <a:buNone/>
            </a:pPr>
            <a:r>
              <a:rPr kumimoji="1" lang="ja-JP" altLang="en-US" dirty="0" smtClean="0"/>
              <a:t>⇒</a:t>
            </a:r>
            <a:r>
              <a:rPr kumimoji="1" lang="ja-JP" altLang="en-US" u="sng" dirty="0" smtClean="0">
                <a:solidFill>
                  <a:srgbClr val="FF0000"/>
                </a:solidFill>
              </a:rPr>
              <a:t>ＥＣＯラベルを日本でＢＤＦへ応用</a:t>
            </a:r>
            <a:endParaRPr kumimoji="1" lang="ja-JP" altLang="en-US" u="sng" dirty="0">
              <a:solidFill>
                <a:srgbClr val="FF0000"/>
              </a:solidFill>
            </a:endParaRPr>
          </a:p>
        </p:txBody>
      </p:sp>
      <p:sp>
        <p:nvSpPr>
          <p:cNvPr id="4" name="コンテンツ プレースホルダ 3"/>
          <p:cNvSpPr>
            <a:spLocks noGrp="1"/>
          </p:cNvSpPr>
          <p:nvPr>
            <p:ph sz="quarter" idx="2"/>
          </p:nvPr>
        </p:nvSpPr>
        <p:spPr>
          <a:xfrm>
            <a:off x="4716016" y="1052736"/>
            <a:ext cx="4427984" cy="4967064"/>
          </a:xfrm>
        </p:spPr>
        <p:txBody>
          <a:bodyPr>
            <a:normAutofit lnSpcReduction="10000"/>
          </a:bodyPr>
          <a:lstStyle/>
          <a:p>
            <a:r>
              <a:rPr lang="ja-JP" altLang="en-US" dirty="0" smtClean="0"/>
              <a:t>ＢＤＦ開発に取り組んでいる企業のなかでも、特に優秀な企業」を国が認定</a:t>
            </a:r>
            <a:endParaRPr lang="en-US" altLang="ja-JP" dirty="0" smtClean="0"/>
          </a:p>
          <a:p>
            <a:endParaRPr lang="en-US" altLang="ja-JP" dirty="0" smtClean="0"/>
          </a:p>
          <a:p>
            <a:pPr>
              <a:buNone/>
            </a:pPr>
            <a:r>
              <a:rPr lang="ja-JP" altLang="en-US" dirty="0" smtClean="0"/>
              <a:t>　　　　　</a:t>
            </a:r>
            <a:r>
              <a:rPr lang="ja-JP" altLang="en-US" sz="2000" dirty="0" smtClean="0">
                <a:latin typeface="+mj-ea"/>
                <a:ea typeface="+mj-ea"/>
              </a:rPr>
              <a:t>認定</a:t>
            </a:r>
            <a:endParaRPr lang="en-US" altLang="ja-JP" dirty="0" smtClean="0">
              <a:latin typeface="+mj-ea"/>
              <a:ea typeface="+mj-ea"/>
            </a:endParaRPr>
          </a:p>
          <a:p>
            <a:endParaRPr lang="en-US" altLang="ja-JP" dirty="0" smtClean="0"/>
          </a:p>
          <a:p>
            <a:endParaRPr lang="en-US" altLang="ja-JP" dirty="0" smtClean="0"/>
          </a:p>
          <a:p>
            <a:endParaRPr lang="en-US" altLang="ja-JP" dirty="0" smtClean="0"/>
          </a:p>
          <a:p>
            <a:r>
              <a:rPr lang="ja-JP" altLang="en-US" dirty="0" smtClean="0"/>
              <a:t>一年更新</a:t>
            </a:r>
            <a:endParaRPr lang="en-US" altLang="ja-JP" dirty="0" smtClean="0"/>
          </a:p>
          <a:p>
            <a:r>
              <a:rPr lang="ja-JP" altLang="en-US" dirty="0" smtClean="0"/>
              <a:t>認知度アップ</a:t>
            </a:r>
          </a:p>
          <a:p>
            <a:endParaRPr kumimoji="1" lang="ja-JP" altLang="en-US" dirty="0"/>
          </a:p>
        </p:txBody>
      </p:sp>
      <p:sp>
        <p:nvSpPr>
          <p:cNvPr id="5" name="円/楕円 4"/>
          <p:cNvSpPr/>
          <p:nvPr/>
        </p:nvSpPr>
        <p:spPr>
          <a:xfrm>
            <a:off x="5004048" y="2780928"/>
            <a:ext cx="1080120" cy="115212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企業</a:t>
            </a:r>
            <a:endParaRPr kumimoji="1" lang="ja-JP" altLang="en-US" dirty="0"/>
          </a:p>
        </p:txBody>
      </p:sp>
      <p:sp>
        <p:nvSpPr>
          <p:cNvPr id="6" name="円/楕円 5"/>
          <p:cNvSpPr/>
          <p:nvPr/>
        </p:nvSpPr>
        <p:spPr>
          <a:xfrm>
            <a:off x="7812360" y="2780928"/>
            <a:ext cx="1152128" cy="115212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国</a:t>
            </a:r>
            <a:endParaRPr kumimoji="1" lang="ja-JP" altLang="en-US" dirty="0"/>
          </a:p>
        </p:txBody>
      </p:sp>
      <p:pic>
        <p:nvPicPr>
          <p:cNvPr id="10" name="図 9" descr="eu.gif"/>
          <p:cNvPicPr>
            <a:picLocks noChangeAspect="1"/>
          </p:cNvPicPr>
          <p:nvPr/>
        </p:nvPicPr>
        <p:blipFill>
          <a:blip r:embed="rId3" cstate="print">
            <a:lum/>
          </a:blip>
          <a:stretch>
            <a:fillRect/>
          </a:stretch>
        </p:blipFill>
        <p:spPr>
          <a:xfrm>
            <a:off x="755576" y="2636912"/>
            <a:ext cx="1186350" cy="1152128"/>
          </a:xfrm>
          <a:prstGeom prst="rect">
            <a:avLst/>
          </a:prstGeom>
        </p:spPr>
      </p:pic>
      <p:sp>
        <p:nvSpPr>
          <p:cNvPr id="11" name="星 4 10"/>
          <p:cNvSpPr/>
          <p:nvPr/>
        </p:nvSpPr>
        <p:spPr>
          <a:xfrm>
            <a:off x="5868144" y="3140968"/>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4 11"/>
          <p:cNvSpPr/>
          <p:nvPr/>
        </p:nvSpPr>
        <p:spPr>
          <a:xfrm>
            <a:off x="5220072" y="3933056"/>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4 12"/>
          <p:cNvSpPr/>
          <p:nvPr/>
        </p:nvSpPr>
        <p:spPr>
          <a:xfrm>
            <a:off x="4860032" y="3717032"/>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4 13"/>
          <p:cNvSpPr/>
          <p:nvPr/>
        </p:nvSpPr>
        <p:spPr>
          <a:xfrm>
            <a:off x="6084168" y="2708920"/>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4 14"/>
          <p:cNvSpPr/>
          <p:nvPr/>
        </p:nvSpPr>
        <p:spPr>
          <a:xfrm>
            <a:off x="5652120" y="2780928"/>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4 15"/>
          <p:cNvSpPr/>
          <p:nvPr/>
        </p:nvSpPr>
        <p:spPr>
          <a:xfrm>
            <a:off x="4788024" y="2924944"/>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4 16"/>
          <p:cNvSpPr/>
          <p:nvPr/>
        </p:nvSpPr>
        <p:spPr>
          <a:xfrm>
            <a:off x="4932040" y="2636912"/>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 17"/>
          <p:cNvSpPr>
            <a:spLocks noGrp="1"/>
          </p:cNvSpPr>
          <p:nvPr>
            <p:ph type="sldNum" sz="quarter" idx="12"/>
          </p:nvPr>
        </p:nvSpPr>
        <p:spPr/>
        <p:txBody>
          <a:bodyPr/>
          <a:lstStyle/>
          <a:p>
            <a:fld id="{8617E277-F000-4113-B295-4FA3577390C3}" type="slidenum">
              <a:rPr kumimoji="1" lang="ja-JP" altLang="en-US" smtClean="0"/>
              <a:pPr/>
              <a:t>15</a:t>
            </a:fld>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25 -3.33333E-6 L 1.38889E-6 -3.33333E-6 " pathEditMode="relative" rAng="0" ptsTypes="AA">
                                      <p:cBhvr>
                                        <p:cTn id="6" dur="2000" fill="hold"/>
                                        <p:tgtEl>
                                          <p:spTgt spid="9"/>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4638"/>
            <a:ext cx="7772400" cy="778098"/>
          </a:xfrm>
        </p:spPr>
        <p:txBody>
          <a:bodyPr>
            <a:normAutofit/>
          </a:bodyPr>
          <a:lstStyle/>
          <a:p>
            <a:r>
              <a:rPr kumimoji="1" lang="en-US" altLang="ja-JP" dirty="0" smtClean="0"/>
              <a:t>2.BDF</a:t>
            </a:r>
            <a:r>
              <a:rPr kumimoji="1" lang="ja-JP" altLang="en-US" dirty="0" smtClean="0"/>
              <a:t>補助金制度</a:t>
            </a:r>
            <a:endParaRPr kumimoji="1" lang="ja-JP" altLang="en-US" dirty="0"/>
          </a:p>
        </p:txBody>
      </p:sp>
      <p:sp>
        <p:nvSpPr>
          <p:cNvPr id="4" name="コンテンツ プレースホルダ 3"/>
          <p:cNvSpPr>
            <a:spLocks noGrp="1"/>
          </p:cNvSpPr>
          <p:nvPr>
            <p:ph sz="quarter" idx="1"/>
          </p:nvPr>
        </p:nvSpPr>
        <p:spPr>
          <a:xfrm>
            <a:off x="0" y="1447800"/>
            <a:ext cx="4663440" cy="5077544"/>
          </a:xfrm>
        </p:spPr>
        <p:txBody>
          <a:bodyPr/>
          <a:lstStyle/>
          <a:p>
            <a:pPr>
              <a:buNone/>
            </a:pPr>
            <a:r>
              <a:rPr kumimoji="1" lang="ja-JP" altLang="en-US" dirty="0" smtClean="0"/>
              <a:t>＜仕組み＞</a:t>
            </a:r>
            <a:endParaRPr kumimoji="1" lang="en-US" altLang="ja-JP" dirty="0" smtClean="0"/>
          </a:p>
          <a:p>
            <a:pPr>
              <a:buNone/>
            </a:pPr>
            <a:endParaRPr kumimoji="1" lang="ja-JP" altLang="en-US" dirty="0"/>
          </a:p>
        </p:txBody>
      </p:sp>
      <p:sp>
        <p:nvSpPr>
          <p:cNvPr id="5" name="コンテンツ プレースホルダ 4"/>
          <p:cNvSpPr>
            <a:spLocks noGrp="1"/>
          </p:cNvSpPr>
          <p:nvPr>
            <p:ph sz="quarter" idx="2"/>
          </p:nvPr>
        </p:nvSpPr>
        <p:spPr>
          <a:xfrm>
            <a:off x="4933950" y="1447800"/>
            <a:ext cx="4030538" cy="5077544"/>
          </a:xfrm>
        </p:spPr>
        <p:txBody>
          <a:bodyPr/>
          <a:lstStyle/>
          <a:p>
            <a:r>
              <a:rPr kumimoji="1" lang="ja-JP" altLang="en-US" dirty="0" smtClean="0"/>
              <a:t>ＥＣＯラベルに認められた企業に国から補助金</a:t>
            </a:r>
            <a:endParaRPr kumimoji="1" lang="en-US" altLang="ja-JP" dirty="0" smtClean="0"/>
          </a:p>
          <a:p>
            <a:r>
              <a:rPr lang="ja-JP" altLang="en-US" dirty="0" smtClean="0"/>
              <a:t>財源は重油へガソリン税をより多く上乗せして調達</a:t>
            </a:r>
            <a:endParaRPr kumimoji="1" lang="en-US" altLang="ja-JP" dirty="0" smtClean="0"/>
          </a:p>
          <a:p>
            <a:r>
              <a:rPr lang="ja-JP" altLang="en-US" dirty="0" smtClean="0"/>
              <a:t>⇒優れた企業が安くＢＤＦを売れる</a:t>
            </a:r>
            <a:endParaRPr lang="en-US" altLang="ja-JP" dirty="0" smtClean="0"/>
          </a:p>
          <a:p>
            <a:r>
              <a:rPr kumimoji="1" lang="ja-JP" altLang="en-US" dirty="0" smtClean="0"/>
              <a:t>⇒企業間競争の促進</a:t>
            </a:r>
            <a:endParaRPr kumimoji="1" lang="ja-JP" altLang="en-US" dirty="0"/>
          </a:p>
        </p:txBody>
      </p:sp>
      <p:sp>
        <p:nvSpPr>
          <p:cNvPr id="7" name="円/楕円 6"/>
          <p:cNvSpPr/>
          <p:nvPr/>
        </p:nvSpPr>
        <p:spPr>
          <a:xfrm>
            <a:off x="395536" y="2204864"/>
            <a:ext cx="1080120" cy="115212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企業</a:t>
            </a:r>
            <a:endParaRPr kumimoji="1" lang="ja-JP" altLang="en-US" dirty="0"/>
          </a:p>
        </p:txBody>
      </p:sp>
      <p:sp>
        <p:nvSpPr>
          <p:cNvPr id="8" name="円/楕円 7"/>
          <p:cNvSpPr/>
          <p:nvPr/>
        </p:nvSpPr>
        <p:spPr>
          <a:xfrm>
            <a:off x="3059832" y="2204864"/>
            <a:ext cx="1080120" cy="115212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国</a:t>
            </a:r>
            <a:endParaRPr kumimoji="1" lang="ja-JP" altLang="en-US" dirty="0"/>
          </a:p>
        </p:txBody>
      </p:sp>
      <p:sp>
        <p:nvSpPr>
          <p:cNvPr id="9" name="左矢印 8"/>
          <p:cNvSpPr/>
          <p:nvPr/>
        </p:nvSpPr>
        <p:spPr>
          <a:xfrm>
            <a:off x="1619672" y="2348880"/>
            <a:ext cx="1368152" cy="2880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1691680" y="4581128"/>
            <a:ext cx="1224136" cy="115212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消費者</a:t>
            </a:r>
            <a:endParaRPr kumimoji="1" lang="ja-JP" altLang="en-US" dirty="0"/>
          </a:p>
        </p:txBody>
      </p:sp>
      <p:sp>
        <p:nvSpPr>
          <p:cNvPr id="11" name="左矢印 10"/>
          <p:cNvSpPr/>
          <p:nvPr/>
        </p:nvSpPr>
        <p:spPr>
          <a:xfrm rot="14108799">
            <a:off x="572216" y="4135327"/>
            <a:ext cx="1322131" cy="243529"/>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左矢印 11"/>
          <p:cNvSpPr/>
          <p:nvPr/>
        </p:nvSpPr>
        <p:spPr>
          <a:xfrm rot="7447695">
            <a:off x="2386198" y="3853954"/>
            <a:ext cx="1322778" cy="230214"/>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左矢印 12"/>
          <p:cNvSpPr/>
          <p:nvPr/>
        </p:nvSpPr>
        <p:spPr>
          <a:xfrm rot="3300439">
            <a:off x="1013828" y="3783969"/>
            <a:ext cx="1368152" cy="288032"/>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5" name="星 4 14"/>
          <p:cNvSpPr/>
          <p:nvPr/>
        </p:nvSpPr>
        <p:spPr>
          <a:xfrm>
            <a:off x="395536" y="1988840"/>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4 15"/>
          <p:cNvSpPr/>
          <p:nvPr/>
        </p:nvSpPr>
        <p:spPr>
          <a:xfrm>
            <a:off x="1475656" y="2996952"/>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4 16"/>
          <p:cNvSpPr/>
          <p:nvPr/>
        </p:nvSpPr>
        <p:spPr>
          <a:xfrm>
            <a:off x="467544" y="3284984"/>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4 17"/>
          <p:cNvSpPr/>
          <p:nvPr/>
        </p:nvSpPr>
        <p:spPr>
          <a:xfrm>
            <a:off x="971600" y="1844824"/>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4 18"/>
          <p:cNvSpPr/>
          <p:nvPr/>
        </p:nvSpPr>
        <p:spPr>
          <a:xfrm>
            <a:off x="1331640" y="1988840"/>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4 19"/>
          <p:cNvSpPr/>
          <p:nvPr/>
        </p:nvSpPr>
        <p:spPr>
          <a:xfrm>
            <a:off x="251520" y="2708920"/>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907704" y="1988840"/>
            <a:ext cx="936104" cy="369332"/>
          </a:xfrm>
          <a:prstGeom prst="rect">
            <a:avLst/>
          </a:prstGeom>
          <a:noFill/>
        </p:spPr>
        <p:txBody>
          <a:bodyPr wrap="square" rtlCol="0">
            <a:spAutoFit/>
          </a:bodyPr>
          <a:lstStyle/>
          <a:p>
            <a:r>
              <a:rPr kumimoji="1" lang="ja-JP" altLang="en-US" dirty="0" smtClean="0"/>
              <a:t>補助金</a:t>
            </a:r>
            <a:endParaRPr kumimoji="1" lang="ja-JP" altLang="en-US" dirty="0"/>
          </a:p>
        </p:txBody>
      </p:sp>
      <p:sp>
        <p:nvSpPr>
          <p:cNvPr id="22" name="テキスト ボックス 21"/>
          <p:cNvSpPr txBox="1"/>
          <p:nvPr/>
        </p:nvSpPr>
        <p:spPr>
          <a:xfrm>
            <a:off x="3347864" y="4005064"/>
            <a:ext cx="1080120" cy="646331"/>
          </a:xfrm>
          <a:prstGeom prst="rect">
            <a:avLst/>
          </a:prstGeom>
          <a:noFill/>
        </p:spPr>
        <p:txBody>
          <a:bodyPr wrap="square" rtlCol="0">
            <a:spAutoFit/>
          </a:bodyPr>
          <a:lstStyle/>
          <a:p>
            <a:r>
              <a:rPr kumimoji="1" lang="ja-JP" altLang="en-US" dirty="0" smtClean="0"/>
              <a:t>重油税金＋</a:t>
            </a:r>
            <a:r>
              <a:rPr kumimoji="1" lang="en-US" altLang="ja-JP" dirty="0" smtClean="0"/>
              <a:t>α</a:t>
            </a:r>
            <a:endParaRPr kumimoji="1" lang="ja-JP" altLang="en-US" dirty="0"/>
          </a:p>
        </p:txBody>
      </p:sp>
      <p:sp>
        <p:nvSpPr>
          <p:cNvPr id="23" name="星 4 22"/>
          <p:cNvSpPr/>
          <p:nvPr/>
        </p:nvSpPr>
        <p:spPr>
          <a:xfrm>
            <a:off x="1628056" y="3149352"/>
            <a:ext cx="216024" cy="288032"/>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51520" y="4077072"/>
            <a:ext cx="1008112" cy="646331"/>
          </a:xfrm>
          <a:prstGeom prst="rect">
            <a:avLst/>
          </a:prstGeom>
          <a:noFill/>
        </p:spPr>
        <p:txBody>
          <a:bodyPr wrap="square" rtlCol="0">
            <a:spAutoFit/>
          </a:bodyPr>
          <a:lstStyle/>
          <a:p>
            <a:r>
              <a:rPr kumimoji="1" lang="ja-JP" altLang="en-US" dirty="0" smtClean="0"/>
              <a:t>安い</a:t>
            </a:r>
            <a:endParaRPr kumimoji="1" lang="en-US" altLang="ja-JP" dirty="0" smtClean="0"/>
          </a:p>
          <a:p>
            <a:r>
              <a:rPr kumimoji="1" lang="ja-JP" altLang="en-US" dirty="0" smtClean="0"/>
              <a:t>ＢＤＦ</a:t>
            </a:r>
            <a:endParaRPr kumimoji="1" lang="ja-JP" altLang="en-US" dirty="0"/>
          </a:p>
        </p:txBody>
      </p:sp>
      <p:sp>
        <p:nvSpPr>
          <p:cNvPr id="25" name="テキスト ボックス 24"/>
          <p:cNvSpPr txBox="1"/>
          <p:nvPr/>
        </p:nvSpPr>
        <p:spPr>
          <a:xfrm>
            <a:off x="1619672" y="3356992"/>
            <a:ext cx="1224136" cy="369332"/>
          </a:xfrm>
          <a:prstGeom prst="rect">
            <a:avLst/>
          </a:prstGeom>
          <a:noFill/>
        </p:spPr>
        <p:txBody>
          <a:bodyPr wrap="square" rtlCol="0">
            <a:spAutoFit/>
          </a:bodyPr>
          <a:lstStyle/>
          <a:p>
            <a:r>
              <a:rPr lang="ja-JP" altLang="en-US" dirty="0" smtClean="0"/>
              <a:t>支払い</a:t>
            </a:r>
            <a:endParaRPr kumimoji="1" lang="ja-JP" altLang="en-US" dirty="0"/>
          </a:p>
        </p:txBody>
      </p:sp>
      <p:sp>
        <p:nvSpPr>
          <p:cNvPr id="26" name="スライド番号プレースホルダ 25"/>
          <p:cNvSpPr>
            <a:spLocks noGrp="1"/>
          </p:cNvSpPr>
          <p:nvPr>
            <p:ph type="sldNum" sz="quarter" idx="12"/>
          </p:nvPr>
        </p:nvSpPr>
        <p:spPr/>
        <p:txBody>
          <a:bodyPr/>
          <a:lstStyle/>
          <a:p>
            <a:fld id="{8617E277-F000-4113-B295-4FA3577390C3}"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１と２の相乗効果</a:t>
            </a:r>
            <a:endParaRPr kumimoji="1" lang="ja-JP" altLang="en-US" dirty="0"/>
          </a:p>
        </p:txBody>
      </p:sp>
      <p:sp>
        <p:nvSpPr>
          <p:cNvPr id="5" name="コンテンツ プレースホルダ 4"/>
          <p:cNvSpPr>
            <a:spLocks noGrp="1"/>
          </p:cNvSpPr>
          <p:nvPr>
            <p:ph sz="quarter" idx="1"/>
          </p:nvPr>
        </p:nvSpPr>
        <p:spPr>
          <a:xfrm>
            <a:off x="0" y="1447800"/>
            <a:ext cx="9144000" cy="4572000"/>
          </a:xfrm>
        </p:spPr>
        <p:txBody>
          <a:bodyPr>
            <a:normAutofit lnSpcReduction="10000"/>
          </a:bodyPr>
          <a:lstStyle/>
          <a:p>
            <a:r>
              <a:rPr kumimoji="1" lang="ja-JP" altLang="en-US" dirty="0" smtClean="0"/>
              <a:t>ＥＣＯラベルとＢＤＦ補助金効果によって・・・</a:t>
            </a:r>
            <a:endParaRPr kumimoji="1"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pPr algn="ctr">
              <a:buNone/>
            </a:pPr>
            <a:r>
              <a:rPr kumimoji="1" lang="ja-JP" altLang="en-US" u="sng" dirty="0" smtClean="0"/>
              <a:t>他企業との競争⇒</a:t>
            </a:r>
            <a:r>
              <a:rPr kumimoji="1" lang="ja-JP" altLang="en-US" u="sng" dirty="0" smtClean="0">
                <a:solidFill>
                  <a:srgbClr val="FF0000"/>
                </a:solidFill>
              </a:rPr>
              <a:t>より早い技術展開が見込める</a:t>
            </a:r>
            <a:endParaRPr kumimoji="1" lang="en-US" altLang="ja-JP" u="sng" dirty="0" smtClean="0">
              <a:solidFill>
                <a:srgbClr val="FF0000"/>
              </a:solidFill>
            </a:endParaRPr>
          </a:p>
          <a:p>
            <a:endParaRPr lang="en-US" altLang="ja-JP" dirty="0" smtClean="0"/>
          </a:p>
          <a:p>
            <a:endParaRPr kumimoji="1" lang="en-US" altLang="ja-JP" dirty="0" smtClean="0"/>
          </a:p>
          <a:p>
            <a:endParaRPr kumimoji="1" lang="ja-JP" altLang="en-US" dirty="0"/>
          </a:p>
        </p:txBody>
      </p:sp>
      <p:sp>
        <p:nvSpPr>
          <p:cNvPr id="7" name="角丸四角形 6"/>
          <p:cNvSpPr/>
          <p:nvPr/>
        </p:nvSpPr>
        <p:spPr>
          <a:xfrm>
            <a:off x="4860032" y="2204864"/>
            <a:ext cx="2016224" cy="93610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smtClean="0"/>
              <a:t>ＥＣＯラベル</a:t>
            </a:r>
            <a:endParaRPr kumimoji="1" lang="ja-JP" altLang="en-US" dirty="0"/>
          </a:p>
        </p:txBody>
      </p:sp>
      <p:sp>
        <p:nvSpPr>
          <p:cNvPr id="8" name="角丸四角形 7"/>
          <p:cNvSpPr/>
          <p:nvPr/>
        </p:nvSpPr>
        <p:spPr>
          <a:xfrm>
            <a:off x="1835696" y="2204864"/>
            <a:ext cx="2016224" cy="93610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smtClean="0"/>
              <a:t>ＢＤＦ補助金</a:t>
            </a:r>
            <a:endParaRPr kumimoji="1" lang="ja-JP" altLang="en-US" dirty="0"/>
          </a:p>
        </p:txBody>
      </p:sp>
      <p:sp>
        <p:nvSpPr>
          <p:cNvPr id="9" name="下矢印 8"/>
          <p:cNvSpPr/>
          <p:nvPr/>
        </p:nvSpPr>
        <p:spPr>
          <a:xfrm>
            <a:off x="4139952" y="3212976"/>
            <a:ext cx="576064" cy="864096"/>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63688" y="4293096"/>
            <a:ext cx="5472608"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kumimoji="1" lang="ja-JP" altLang="en-US" sz="2400" dirty="0" smtClean="0"/>
              <a:t>ＢＤＦ技術がより優れた企業が利益を得る！！</a:t>
            </a:r>
            <a:endParaRPr kumimoji="1" lang="ja-JP" altLang="en-US" sz="2400" dirty="0"/>
          </a:p>
        </p:txBody>
      </p:sp>
      <p:sp>
        <p:nvSpPr>
          <p:cNvPr id="11" name="スライド番号プレースホルダ 10"/>
          <p:cNvSpPr>
            <a:spLocks noGrp="1"/>
          </p:cNvSpPr>
          <p:nvPr>
            <p:ph type="sldNum" sz="quarter" idx="12"/>
          </p:nvPr>
        </p:nvSpPr>
        <p:spPr/>
        <p:txBody>
          <a:bodyPr/>
          <a:lstStyle/>
          <a:p>
            <a:fld id="{8617E277-F000-4113-B295-4FA3577390C3}"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補助金制度の仕組み</a:t>
            </a:r>
            <a:endParaRPr kumimoji="1" lang="ja-JP" altLang="en-US" dirty="0"/>
          </a:p>
        </p:txBody>
      </p:sp>
      <p:sp>
        <p:nvSpPr>
          <p:cNvPr id="3" name="コンテンツ プレースホルダ 2"/>
          <p:cNvSpPr>
            <a:spLocks noGrp="1"/>
          </p:cNvSpPr>
          <p:nvPr>
            <p:ph sz="quarter" idx="1"/>
          </p:nvPr>
        </p:nvSpPr>
        <p:spPr>
          <a:xfrm>
            <a:off x="914400" y="1447800"/>
            <a:ext cx="7772400" cy="5077544"/>
          </a:xfrm>
        </p:spPr>
        <p:txBody>
          <a:bodyPr>
            <a:normAutofit/>
          </a:bodyPr>
          <a:lstStyle/>
          <a:p>
            <a:r>
              <a:rPr kumimoji="1" lang="ja-JP" altLang="en-US" sz="1800" dirty="0" smtClean="0"/>
              <a:t>通常の重油に対し、</a:t>
            </a:r>
            <a:r>
              <a:rPr kumimoji="1" lang="en-US" altLang="ja-JP" sz="1800" dirty="0" smtClean="0"/>
              <a:t>b</a:t>
            </a:r>
            <a:r>
              <a:rPr kumimoji="1" lang="ja-JP" altLang="en-US" sz="1800" dirty="0" smtClean="0"/>
              <a:t>円</a:t>
            </a:r>
            <a:r>
              <a:rPr kumimoji="1" lang="en-US" altLang="ja-JP" sz="1800" dirty="0" smtClean="0"/>
              <a:t>/L</a:t>
            </a:r>
            <a:r>
              <a:rPr kumimoji="1" lang="ja-JP" altLang="en-US" sz="1800" dirty="0" smtClean="0"/>
              <a:t>を新たに負担させる</a:t>
            </a:r>
            <a:endParaRPr kumimoji="1" lang="en-US" altLang="ja-JP" sz="1800" dirty="0" smtClean="0"/>
          </a:p>
          <a:p>
            <a:r>
              <a:rPr lang="ja-JP" altLang="en-US" sz="1800" dirty="0" smtClean="0"/>
              <a:t>その収入を優良な藻</a:t>
            </a:r>
            <a:r>
              <a:rPr lang="en-US" altLang="ja-JP" sz="1800" dirty="0" smtClean="0"/>
              <a:t>BDF</a:t>
            </a:r>
            <a:r>
              <a:rPr lang="ja-JP" altLang="en-US" sz="1800" dirty="0" smtClean="0"/>
              <a:t>に還元</a:t>
            </a:r>
            <a:endParaRPr lang="en-US" altLang="ja-JP" sz="1800" dirty="0" smtClean="0"/>
          </a:p>
          <a:p>
            <a:r>
              <a:rPr kumimoji="1" lang="ja-JP" altLang="en-US" sz="1800" dirty="0" smtClean="0"/>
              <a:t>両者の価格が等しくなるように</a:t>
            </a:r>
            <a:r>
              <a:rPr kumimoji="1" lang="en-US" altLang="ja-JP" sz="1800" dirty="0" smtClean="0"/>
              <a:t>b</a:t>
            </a:r>
            <a:r>
              <a:rPr kumimoji="1" lang="ja-JP" altLang="en-US" sz="1800" dirty="0" smtClean="0"/>
              <a:t>を設定</a:t>
            </a:r>
            <a:endParaRPr kumimoji="1" lang="en-US" altLang="ja-JP" sz="1800" dirty="0" smtClean="0"/>
          </a:p>
          <a:p>
            <a:r>
              <a:rPr lang="ja-JP" altLang="en-US" sz="1800" dirty="0" smtClean="0"/>
              <a:t>普及率の差により、わずかな負担で大きな還元が可能</a:t>
            </a:r>
            <a:endParaRPr kumimoji="1" lang="en-US" altLang="ja-JP" sz="1800" dirty="0" smtClean="0"/>
          </a:p>
          <a:p>
            <a:pPr>
              <a:buNone/>
            </a:pPr>
            <a:endParaRPr kumimoji="1" lang="en-US" altLang="ja-JP" dirty="0" smtClean="0"/>
          </a:p>
        </p:txBody>
      </p:sp>
      <p:sp>
        <p:nvSpPr>
          <p:cNvPr id="13" name="正方形/長方形 12"/>
          <p:cNvSpPr/>
          <p:nvPr/>
        </p:nvSpPr>
        <p:spPr>
          <a:xfrm>
            <a:off x="1619672" y="4653136"/>
            <a:ext cx="1224136" cy="115212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65000"/>
                  <a:lumOff val="35000"/>
                </a:schemeClr>
              </a:solidFill>
            </a:endParaRPr>
          </a:p>
        </p:txBody>
      </p:sp>
      <p:sp>
        <p:nvSpPr>
          <p:cNvPr id="14" name="正方形/長方形 13"/>
          <p:cNvSpPr/>
          <p:nvPr/>
        </p:nvSpPr>
        <p:spPr>
          <a:xfrm>
            <a:off x="1619672" y="4437112"/>
            <a:ext cx="1224136"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負担</a:t>
            </a:r>
            <a:r>
              <a:rPr lang="ja-JP" altLang="en-US" sz="2400" dirty="0" err="1" smtClean="0"/>
              <a:t>ｂ</a:t>
            </a:r>
            <a:endParaRPr kumimoji="1" lang="ja-JP" altLang="en-US" sz="2400" dirty="0"/>
          </a:p>
        </p:txBody>
      </p:sp>
      <p:sp>
        <p:nvSpPr>
          <p:cNvPr id="15" name="正方形/長方形 14"/>
          <p:cNvSpPr/>
          <p:nvPr/>
        </p:nvSpPr>
        <p:spPr>
          <a:xfrm>
            <a:off x="4860032" y="4437112"/>
            <a:ext cx="1224136" cy="13681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65000"/>
                  <a:lumOff val="35000"/>
                </a:schemeClr>
              </a:solidFill>
            </a:endParaRPr>
          </a:p>
        </p:txBody>
      </p:sp>
      <p:cxnSp>
        <p:nvCxnSpPr>
          <p:cNvPr id="23" name="直線コネクタ 22"/>
          <p:cNvCxnSpPr/>
          <p:nvPr/>
        </p:nvCxnSpPr>
        <p:spPr>
          <a:xfrm>
            <a:off x="2915816" y="4437112"/>
            <a:ext cx="1944216" cy="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555776" y="2996952"/>
            <a:ext cx="1656184" cy="576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収入</a:t>
            </a:r>
            <a:r>
              <a:rPr kumimoji="1" lang="en-US" altLang="ja-JP" dirty="0" smtClean="0"/>
              <a:t/>
            </a:r>
            <a:br>
              <a:rPr kumimoji="1" lang="en-US" altLang="ja-JP" dirty="0" smtClean="0"/>
            </a:br>
            <a:r>
              <a:rPr kumimoji="1" lang="ja-JP" altLang="en-US" dirty="0" err="1" smtClean="0"/>
              <a:t>ｂ</a:t>
            </a:r>
            <a:r>
              <a:rPr kumimoji="1" lang="en-US" altLang="ja-JP" dirty="0" smtClean="0"/>
              <a:t>α</a:t>
            </a:r>
            <a:endParaRPr kumimoji="1" lang="ja-JP" altLang="en-US" dirty="0"/>
          </a:p>
        </p:txBody>
      </p:sp>
      <p:sp>
        <p:nvSpPr>
          <p:cNvPr id="26" name="正方形/長方形 25"/>
          <p:cNvSpPr/>
          <p:nvPr/>
        </p:nvSpPr>
        <p:spPr>
          <a:xfrm>
            <a:off x="4860032" y="3068960"/>
            <a:ext cx="1224136" cy="13681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solidFill>
              </a:rPr>
              <a:t>還元分</a:t>
            </a:r>
            <a:r>
              <a:rPr kumimoji="1" lang="en-US" altLang="ja-JP" dirty="0" smtClean="0">
                <a:solidFill>
                  <a:schemeClr val="bg1"/>
                </a:solidFill>
              </a:rPr>
              <a:t/>
            </a:r>
            <a:br>
              <a:rPr kumimoji="1" lang="en-US" altLang="ja-JP" dirty="0" smtClean="0">
                <a:solidFill>
                  <a:schemeClr val="bg1"/>
                </a:solidFill>
              </a:rPr>
            </a:br>
            <a:r>
              <a:rPr lang="ja-JP" altLang="en-US" sz="1600" dirty="0" err="1" smtClean="0">
                <a:solidFill>
                  <a:schemeClr val="bg1"/>
                </a:solidFill>
              </a:rPr>
              <a:t>ｂ</a:t>
            </a:r>
            <a:r>
              <a:rPr lang="en-US" altLang="ja-JP" sz="1600" dirty="0" smtClean="0">
                <a:solidFill>
                  <a:schemeClr val="bg1"/>
                </a:solidFill>
              </a:rPr>
              <a:t>α</a:t>
            </a:r>
            <a:r>
              <a:rPr kumimoji="1" lang="en-US" altLang="ja-JP" sz="1600" dirty="0" smtClean="0">
                <a:solidFill>
                  <a:schemeClr val="bg1"/>
                </a:solidFill>
              </a:rPr>
              <a:t>/β</a:t>
            </a:r>
            <a:endParaRPr kumimoji="1" lang="ja-JP" altLang="en-US" sz="1600" dirty="0">
              <a:solidFill>
                <a:schemeClr val="bg1"/>
              </a:solidFill>
            </a:endParaRPr>
          </a:p>
        </p:txBody>
      </p:sp>
      <p:sp>
        <p:nvSpPr>
          <p:cNvPr id="27" name="右矢印 26"/>
          <p:cNvSpPr/>
          <p:nvPr/>
        </p:nvSpPr>
        <p:spPr>
          <a:xfrm rot="18537498">
            <a:off x="2256786" y="3644785"/>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1608437">
            <a:off x="4134414" y="3535683"/>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中かっこ 28"/>
          <p:cNvSpPr/>
          <p:nvPr/>
        </p:nvSpPr>
        <p:spPr>
          <a:xfrm>
            <a:off x="1259632" y="4653136"/>
            <a:ext cx="288032" cy="115212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179512" y="4941168"/>
            <a:ext cx="1331640" cy="369332"/>
          </a:xfrm>
          <a:prstGeom prst="rect">
            <a:avLst/>
          </a:prstGeom>
          <a:noFill/>
        </p:spPr>
        <p:txBody>
          <a:bodyPr wrap="square" rtlCol="0">
            <a:spAutoFit/>
          </a:bodyPr>
          <a:lstStyle/>
          <a:p>
            <a:r>
              <a:rPr kumimoji="1" lang="ja-JP" altLang="en-US" dirty="0" smtClean="0"/>
              <a:t>通常価格</a:t>
            </a:r>
            <a:endParaRPr kumimoji="1" lang="ja-JP" altLang="en-US" dirty="0"/>
          </a:p>
        </p:txBody>
      </p:sp>
      <p:sp>
        <p:nvSpPr>
          <p:cNvPr id="33" name="テキスト ボックス 32"/>
          <p:cNvSpPr txBox="1"/>
          <p:nvPr/>
        </p:nvSpPr>
        <p:spPr>
          <a:xfrm>
            <a:off x="1403648" y="5949280"/>
            <a:ext cx="1656184" cy="646331"/>
          </a:xfrm>
          <a:prstGeom prst="rect">
            <a:avLst/>
          </a:prstGeom>
          <a:noFill/>
        </p:spPr>
        <p:txBody>
          <a:bodyPr wrap="square" rtlCol="0">
            <a:spAutoFit/>
          </a:bodyPr>
          <a:lstStyle/>
          <a:p>
            <a:r>
              <a:rPr lang="ja-JP" altLang="en-US" dirty="0" smtClean="0"/>
              <a:t>通常重油</a:t>
            </a:r>
            <a:endParaRPr lang="en-US" altLang="ja-JP" dirty="0" smtClean="0"/>
          </a:p>
          <a:p>
            <a:r>
              <a:rPr kumimoji="1" lang="ja-JP" altLang="en-US" dirty="0" smtClean="0"/>
              <a:t>（</a:t>
            </a:r>
            <a:r>
              <a:rPr kumimoji="1" lang="ja-JP" altLang="en-US" dirty="0" smtClean="0"/>
              <a:t>普及量</a:t>
            </a:r>
            <a:r>
              <a:rPr kumimoji="1" lang="en-US" altLang="ja-JP" dirty="0" smtClean="0"/>
              <a:t>α</a:t>
            </a:r>
            <a:r>
              <a:rPr kumimoji="1" lang="ja-JP" altLang="en-US" dirty="0" smtClean="0"/>
              <a:t>）</a:t>
            </a:r>
            <a:endParaRPr kumimoji="1" lang="ja-JP" altLang="en-US" dirty="0"/>
          </a:p>
        </p:txBody>
      </p:sp>
      <p:sp>
        <p:nvSpPr>
          <p:cNvPr id="34" name="テキスト ボックス 33"/>
          <p:cNvSpPr txBox="1"/>
          <p:nvPr/>
        </p:nvSpPr>
        <p:spPr>
          <a:xfrm>
            <a:off x="4788024" y="5949280"/>
            <a:ext cx="2088232" cy="646331"/>
          </a:xfrm>
          <a:prstGeom prst="rect">
            <a:avLst/>
          </a:prstGeom>
          <a:noFill/>
        </p:spPr>
        <p:txBody>
          <a:bodyPr wrap="square" rtlCol="0">
            <a:spAutoFit/>
          </a:bodyPr>
          <a:lstStyle/>
          <a:p>
            <a:r>
              <a:rPr lang="ja-JP" altLang="en-US" dirty="0" smtClean="0"/>
              <a:t>藻ＢＤＦ</a:t>
            </a:r>
            <a:endParaRPr lang="en-US" altLang="ja-JP" dirty="0" smtClean="0"/>
          </a:p>
          <a:p>
            <a:r>
              <a:rPr kumimoji="1" lang="ja-JP" altLang="en-US" dirty="0" smtClean="0"/>
              <a:t>（</a:t>
            </a:r>
            <a:r>
              <a:rPr kumimoji="1" lang="ja-JP" altLang="en-US" dirty="0" smtClean="0"/>
              <a:t>普及量</a:t>
            </a:r>
            <a:r>
              <a:rPr kumimoji="1" lang="en-US" altLang="ja-JP" dirty="0" smtClean="0"/>
              <a:t>β</a:t>
            </a:r>
            <a:r>
              <a:rPr kumimoji="1" lang="ja-JP" altLang="en-US" dirty="0" smtClean="0"/>
              <a:t>）</a:t>
            </a:r>
            <a:endParaRPr kumimoji="1" lang="ja-JP" altLang="en-US" dirty="0"/>
          </a:p>
        </p:txBody>
      </p:sp>
      <p:sp>
        <p:nvSpPr>
          <p:cNvPr id="35" name="右中かっこ 34"/>
          <p:cNvSpPr/>
          <p:nvPr/>
        </p:nvSpPr>
        <p:spPr>
          <a:xfrm>
            <a:off x="6300192" y="3068960"/>
            <a:ext cx="288032" cy="273630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6732240" y="4293096"/>
            <a:ext cx="1331640" cy="369332"/>
          </a:xfrm>
          <a:prstGeom prst="rect">
            <a:avLst/>
          </a:prstGeom>
          <a:noFill/>
        </p:spPr>
        <p:txBody>
          <a:bodyPr wrap="square" rtlCol="0">
            <a:spAutoFit/>
          </a:bodyPr>
          <a:lstStyle/>
          <a:p>
            <a:r>
              <a:rPr kumimoji="1" lang="ja-JP" altLang="en-US" dirty="0" smtClean="0"/>
              <a:t>通常価格</a:t>
            </a:r>
            <a:endParaRPr kumimoji="1" lang="ja-JP" altLang="en-US" dirty="0"/>
          </a:p>
        </p:txBody>
      </p:sp>
      <p:sp>
        <p:nvSpPr>
          <p:cNvPr id="18" name="スライド番号プレースホルダ 17"/>
          <p:cNvSpPr>
            <a:spLocks noGrp="1"/>
          </p:cNvSpPr>
          <p:nvPr>
            <p:ph type="sldNum" sz="quarter" idx="12"/>
          </p:nvPr>
        </p:nvSpPr>
        <p:spPr/>
        <p:txBody>
          <a:bodyPr/>
          <a:lstStyle/>
          <a:p>
            <a:fld id="{8617E277-F000-4113-B295-4FA3577390C3}"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4638"/>
            <a:ext cx="7772400" cy="922114"/>
          </a:xfrm>
        </p:spPr>
        <p:txBody>
          <a:bodyPr/>
          <a:lstStyle/>
          <a:p>
            <a:r>
              <a:rPr lang="ja-JP" altLang="en-US" dirty="0" smtClean="0"/>
              <a:t>補助金制度の分析～仮定～</a:t>
            </a:r>
            <a:endParaRPr kumimoji="1" lang="ja-JP" altLang="en-US" dirty="0"/>
          </a:p>
        </p:txBody>
      </p:sp>
      <p:sp>
        <p:nvSpPr>
          <p:cNvPr id="3" name="コンテンツ プレースホルダ 2"/>
          <p:cNvSpPr>
            <a:spLocks noGrp="1"/>
          </p:cNvSpPr>
          <p:nvPr>
            <p:ph sz="quarter" idx="1"/>
          </p:nvPr>
        </p:nvSpPr>
        <p:spPr>
          <a:xfrm>
            <a:off x="899592" y="1484784"/>
            <a:ext cx="7772400" cy="4823048"/>
          </a:xfrm>
        </p:spPr>
        <p:txBody>
          <a:bodyPr>
            <a:normAutofit/>
          </a:bodyPr>
          <a:lstStyle/>
          <a:p>
            <a:pPr>
              <a:buNone/>
            </a:pPr>
            <a:r>
              <a:rPr kumimoji="1" lang="ja-JP" altLang="en-US" sz="2400" dirty="0" smtClean="0"/>
              <a:t>１</a:t>
            </a:r>
            <a:r>
              <a:rPr kumimoji="1" lang="en-US" altLang="ja-JP" sz="2400" dirty="0" smtClean="0"/>
              <a:t>,</a:t>
            </a:r>
            <a:r>
              <a:rPr kumimoji="1" lang="ja-JP" altLang="en-US" sz="2400" dirty="0" smtClean="0"/>
              <a:t>現状の重油販売価格を</a:t>
            </a:r>
            <a:r>
              <a:rPr kumimoji="1" lang="en-US" altLang="ja-JP" sz="2400" dirty="0" smtClean="0"/>
              <a:t>\110/L</a:t>
            </a:r>
            <a:r>
              <a:rPr kumimoji="1" lang="ja-JP" altLang="en-US" sz="2400" dirty="0" smtClean="0"/>
              <a:t>（ガソリン税込）</a:t>
            </a:r>
            <a:endParaRPr lang="en-US" altLang="ja-JP" sz="2400" dirty="0" smtClean="0"/>
          </a:p>
          <a:p>
            <a:pPr>
              <a:buNone/>
            </a:pPr>
            <a:r>
              <a:rPr kumimoji="1" lang="ja-JP" altLang="en-US" sz="2400" dirty="0" smtClean="0"/>
              <a:t>２</a:t>
            </a:r>
            <a:r>
              <a:rPr kumimoji="1" lang="en-US" altLang="ja-JP" sz="2400" dirty="0" smtClean="0"/>
              <a:t>,</a:t>
            </a:r>
            <a:r>
              <a:rPr kumimoji="1" lang="ja-JP" altLang="en-US" sz="2400" dirty="0" smtClean="0"/>
              <a:t>藻</a:t>
            </a:r>
            <a:r>
              <a:rPr kumimoji="1" lang="en-US" altLang="ja-JP" sz="2400" dirty="0" smtClean="0"/>
              <a:t>BDF</a:t>
            </a:r>
            <a:r>
              <a:rPr kumimoji="1" lang="ja-JP" altLang="en-US" sz="2400" dirty="0" smtClean="0"/>
              <a:t>の販売価格を</a:t>
            </a:r>
            <a:r>
              <a:rPr kumimoji="1" lang="en-US" altLang="ja-JP" sz="2400" dirty="0" smtClean="0"/>
              <a:t>\160/L</a:t>
            </a:r>
            <a:r>
              <a:rPr kumimoji="1" lang="ja-JP" altLang="en-US" sz="2400" dirty="0" smtClean="0"/>
              <a:t>（ガソリン税抜）</a:t>
            </a:r>
            <a:endParaRPr kumimoji="1" lang="en-US" altLang="ja-JP" sz="2400" dirty="0" smtClean="0"/>
          </a:p>
          <a:p>
            <a:pPr>
              <a:buNone/>
            </a:pPr>
            <a:r>
              <a:rPr lang="ja-JP" altLang="en-US" sz="2400" dirty="0" smtClean="0"/>
              <a:t>３</a:t>
            </a:r>
            <a:r>
              <a:rPr lang="en-US" altLang="ja-JP" sz="2400" dirty="0" smtClean="0"/>
              <a:t>,</a:t>
            </a:r>
            <a:r>
              <a:rPr lang="ja-JP" altLang="en-US" sz="2400" dirty="0" smtClean="0"/>
              <a:t>藻</a:t>
            </a:r>
            <a:r>
              <a:rPr lang="en-US" altLang="ja-JP" sz="2400" dirty="0" smtClean="0"/>
              <a:t>BDF</a:t>
            </a:r>
            <a:r>
              <a:rPr lang="ja-JP" altLang="en-US" sz="2400" dirty="0" smtClean="0"/>
              <a:t>に対して、ガソリン税はかからない</a:t>
            </a:r>
            <a:endParaRPr lang="en-US" altLang="ja-JP" sz="2400" dirty="0" smtClean="0"/>
          </a:p>
          <a:p>
            <a:pPr>
              <a:buNone/>
            </a:pPr>
            <a:r>
              <a:rPr kumimoji="1" lang="ja-JP" altLang="en-US" sz="2400" dirty="0" smtClean="0"/>
              <a:t>４</a:t>
            </a:r>
            <a:r>
              <a:rPr kumimoji="1" lang="en-US" altLang="ja-JP" sz="2400" dirty="0" smtClean="0"/>
              <a:t>,</a:t>
            </a:r>
            <a:r>
              <a:rPr kumimoji="1" lang="ja-JP" altLang="en-US" sz="2400" dirty="0" smtClean="0"/>
              <a:t>重油はこの２種類のみで、性能に差はない。</a:t>
            </a:r>
            <a:endParaRPr kumimoji="1" lang="en-US" altLang="ja-JP" sz="2400" dirty="0" smtClean="0"/>
          </a:p>
          <a:p>
            <a:pPr>
              <a:buNone/>
            </a:pPr>
            <a:r>
              <a:rPr kumimoji="1" lang="ja-JP" altLang="en-US" sz="2400" dirty="0" smtClean="0"/>
              <a:t>５</a:t>
            </a:r>
            <a:r>
              <a:rPr kumimoji="1" lang="en-US" altLang="ja-JP" sz="2400" dirty="0" smtClean="0"/>
              <a:t>,</a:t>
            </a:r>
            <a:r>
              <a:rPr kumimoji="1" lang="ja-JP" altLang="en-US" sz="2400" dirty="0" smtClean="0"/>
              <a:t>補助金</a:t>
            </a:r>
            <a:r>
              <a:rPr lang="ja-JP" altLang="en-US" sz="2400" dirty="0" smtClean="0"/>
              <a:t>制度施行に関する費用は無視</a:t>
            </a:r>
            <a:endParaRPr kumimoji="1" lang="en-US" altLang="ja-JP" sz="2400" dirty="0" smtClean="0"/>
          </a:p>
          <a:p>
            <a:pPr>
              <a:buNone/>
            </a:pPr>
            <a:r>
              <a:rPr kumimoji="1" lang="ja-JP" altLang="en-US" sz="2400" dirty="0" smtClean="0"/>
              <a:t>６</a:t>
            </a:r>
            <a:r>
              <a:rPr kumimoji="1" lang="en-US" altLang="ja-JP" sz="2400" dirty="0" smtClean="0"/>
              <a:t>,</a:t>
            </a:r>
            <a:r>
              <a:rPr kumimoji="1" lang="ja-JP" altLang="en-US" sz="2400" dirty="0" smtClean="0"/>
              <a:t>通常重油の</a:t>
            </a:r>
            <a:r>
              <a:rPr kumimoji="1" lang="ja-JP" altLang="en-US" sz="2400" dirty="0" smtClean="0"/>
              <a:t>普及量</a:t>
            </a:r>
            <a:r>
              <a:rPr kumimoji="1" lang="en-US" altLang="ja-JP" sz="2400" dirty="0" smtClean="0"/>
              <a:t>α</a:t>
            </a:r>
            <a:r>
              <a:rPr kumimoji="1" lang="ja-JP" altLang="en-US" sz="2400" dirty="0" err="1" smtClean="0"/>
              <a:t>、</a:t>
            </a:r>
            <a:r>
              <a:rPr kumimoji="1" lang="ja-JP" altLang="en-US" sz="2400" dirty="0" smtClean="0"/>
              <a:t>藻</a:t>
            </a:r>
            <a:r>
              <a:rPr kumimoji="1" lang="en-US" altLang="ja-JP" sz="2400" dirty="0" smtClean="0"/>
              <a:t>BDF</a:t>
            </a:r>
            <a:r>
              <a:rPr lang="ja-JP" altLang="en-US" sz="2400" dirty="0" smtClean="0"/>
              <a:t>の</a:t>
            </a:r>
            <a:r>
              <a:rPr lang="ja-JP" altLang="en-US" sz="2400" dirty="0" smtClean="0"/>
              <a:t>普及量を</a:t>
            </a:r>
            <a:r>
              <a:rPr lang="en-US" altLang="ja-JP" sz="2400" dirty="0" smtClean="0"/>
              <a:t>β</a:t>
            </a:r>
            <a:endParaRPr kumimoji="1" lang="en-US" altLang="ja-JP" sz="2400" dirty="0" smtClean="0"/>
          </a:p>
          <a:p>
            <a:pPr>
              <a:buNone/>
            </a:pPr>
            <a:r>
              <a:rPr kumimoji="1" lang="ja-JP" altLang="en-US" sz="2400" dirty="0" smtClean="0"/>
              <a:t>７</a:t>
            </a:r>
            <a:r>
              <a:rPr kumimoji="1" lang="en-US" altLang="ja-JP" sz="2400" dirty="0" smtClean="0"/>
              <a:t>,</a:t>
            </a:r>
            <a:r>
              <a:rPr kumimoji="1" lang="ja-JP" altLang="en-US" sz="2400" dirty="0" smtClean="0"/>
              <a:t>通常重油に対する新たな負担額を</a:t>
            </a:r>
            <a:r>
              <a:rPr kumimoji="1" lang="ja-JP" altLang="en-US" sz="2400" dirty="0" err="1" smtClean="0"/>
              <a:t>ｂ</a:t>
            </a:r>
            <a:r>
              <a:rPr kumimoji="1" lang="ja-JP" altLang="en-US" sz="2400" dirty="0" smtClean="0"/>
              <a:t>円</a:t>
            </a:r>
            <a:r>
              <a:rPr kumimoji="1" lang="en-US" altLang="ja-JP" sz="2400" dirty="0" smtClean="0"/>
              <a:t>/L</a:t>
            </a:r>
            <a:endParaRPr kumimoji="1" lang="ja-JP" altLang="en-US" sz="2400" dirty="0"/>
          </a:p>
        </p:txBody>
      </p:sp>
      <p:sp>
        <p:nvSpPr>
          <p:cNvPr id="4" name="スライド番号プレースホルダ 3"/>
          <p:cNvSpPr>
            <a:spLocks noGrp="1"/>
          </p:cNvSpPr>
          <p:nvPr>
            <p:ph type="sldNum" sz="quarter" idx="12"/>
          </p:nvPr>
        </p:nvSpPr>
        <p:spPr/>
        <p:txBody>
          <a:bodyPr/>
          <a:lstStyle/>
          <a:p>
            <a:fld id="{8617E277-F000-4113-B295-4FA3577390C3}"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eaLnBrk="1" hangingPunct="1"/>
            <a:r>
              <a:rPr lang="ja-JP" altLang="en-US" smtClean="0"/>
              <a:t>発表の流れ</a:t>
            </a:r>
          </a:p>
        </p:txBody>
      </p:sp>
      <p:sp>
        <p:nvSpPr>
          <p:cNvPr id="4" name="スライド番号プレースホルダ 3"/>
          <p:cNvSpPr>
            <a:spLocks noGrp="1"/>
          </p:cNvSpPr>
          <p:nvPr>
            <p:ph type="sldNum" sz="quarter" idx="12"/>
          </p:nvPr>
        </p:nvSpPr>
        <p:spPr/>
        <p:txBody>
          <a:bodyPr/>
          <a:lstStyle/>
          <a:p>
            <a:pPr>
              <a:defRPr/>
            </a:pPr>
            <a:fld id="{863B07AE-16AC-43A7-9B79-ABEA0A45A4B6}" type="slidenum">
              <a:rPr lang="ja-JP" altLang="en-US"/>
              <a:pPr>
                <a:defRPr/>
              </a:pPr>
              <a:t>2</a:t>
            </a:fld>
            <a:endParaRPr lang="ja-JP" altLang="en-US"/>
          </a:p>
        </p:txBody>
      </p:sp>
      <p:sp>
        <p:nvSpPr>
          <p:cNvPr id="11268" name="コンテンツ プレースホルダ 2"/>
          <p:cNvSpPr>
            <a:spLocks noGrp="1"/>
          </p:cNvSpPr>
          <p:nvPr>
            <p:ph sz="quarter" idx="1"/>
          </p:nvPr>
        </p:nvSpPr>
        <p:spPr/>
        <p:txBody>
          <a:bodyPr>
            <a:normAutofit/>
          </a:bodyPr>
          <a:lstStyle/>
          <a:p>
            <a:pPr marL="514350" indent="-514350" eaLnBrk="1" hangingPunct="1">
              <a:buFont typeface="Arial" charset="0"/>
              <a:buAutoNum type="arabicPeriod"/>
            </a:pPr>
            <a:r>
              <a:rPr lang="ja-JP" altLang="en-US" dirty="0" smtClean="0"/>
              <a:t>記事の概要</a:t>
            </a:r>
            <a:endParaRPr lang="en-US" altLang="ja-JP" dirty="0" smtClean="0"/>
          </a:p>
          <a:p>
            <a:pPr marL="514350" indent="-514350" eaLnBrk="1" hangingPunct="1">
              <a:buFont typeface="Arial" charset="0"/>
              <a:buAutoNum type="arabicPeriod"/>
            </a:pPr>
            <a:r>
              <a:rPr lang="ja-JP" altLang="en-US" dirty="0" smtClean="0"/>
              <a:t>前回の復習</a:t>
            </a:r>
            <a:endParaRPr lang="en-US" altLang="ja-JP" dirty="0" smtClean="0"/>
          </a:p>
          <a:p>
            <a:pPr marL="514350" indent="-514350" eaLnBrk="1" hangingPunct="1">
              <a:buFont typeface="Arial" charset="0"/>
              <a:buAutoNum type="arabicPeriod"/>
            </a:pPr>
            <a:r>
              <a:rPr lang="ja-JP" altLang="en-US" dirty="0" smtClean="0"/>
              <a:t>前回の反省と課題</a:t>
            </a:r>
            <a:endParaRPr lang="en-US" altLang="ja-JP" dirty="0" smtClean="0"/>
          </a:p>
          <a:p>
            <a:pPr marL="514350" indent="-514350" eaLnBrk="1" hangingPunct="1">
              <a:buFont typeface="Arial" charset="0"/>
              <a:buAutoNum type="arabicPeriod"/>
            </a:pPr>
            <a:r>
              <a:rPr lang="ja-JP" altLang="en-US" dirty="0" smtClean="0"/>
              <a:t>提案　ＥＣＯラベルとＢＤＦ補助金制度　</a:t>
            </a:r>
            <a:endParaRPr lang="en-US" altLang="ja-JP" dirty="0" smtClean="0"/>
          </a:p>
          <a:p>
            <a:pPr marL="514350" indent="-514350" eaLnBrk="1" hangingPunct="1">
              <a:buFont typeface="Arial" charset="0"/>
              <a:buAutoNum type="arabicPeriod"/>
            </a:pPr>
            <a:r>
              <a:rPr lang="ja-JP" altLang="en-US" dirty="0" smtClean="0"/>
              <a:t>分析</a:t>
            </a:r>
            <a:endParaRPr lang="en-US" altLang="ja-JP" dirty="0" smtClean="0"/>
          </a:p>
          <a:p>
            <a:pPr marL="514350" indent="-514350" eaLnBrk="1" hangingPunct="1">
              <a:buFont typeface="Arial" charset="0"/>
              <a:buAutoNum type="arabicPeriod"/>
            </a:pPr>
            <a:r>
              <a:rPr lang="ja-JP" altLang="en-US" dirty="0" smtClean="0"/>
              <a:t>まとめ</a:t>
            </a:r>
            <a:endParaRPr lang="en-US" altLang="ja-JP" dirty="0" smtClean="0"/>
          </a:p>
          <a:p>
            <a:pPr marL="514350" indent="-514350" eaLnBrk="1" hangingPunct="1">
              <a:buFont typeface="Arial" charset="0"/>
              <a:buAutoNum type="arabicPeriod"/>
            </a:pPr>
            <a:r>
              <a:rPr lang="ja-JP" altLang="en-US" dirty="0" smtClean="0"/>
              <a:t>参考文献</a:t>
            </a:r>
            <a:endParaRPr lang="en-US" altLang="ja-JP" dirty="0" smtClean="0"/>
          </a:p>
          <a:p>
            <a:pPr marL="514350" indent="-514350" eaLnBrk="1" hangingPunct="1">
              <a:buFont typeface="Arial" charset="0"/>
              <a:buAutoNum type="arabicPeriod"/>
            </a:pPr>
            <a:endParaRPr lang="ja-JP" alt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コンテンツ プレースホルダ 3"/>
          <p:cNvGraphicFramePr>
            <a:graphicFrameLocks/>
          </p:cNvGraphicFramePr>
          <p:nvPr/>
        </p:nvGraphicFramePr>
        <p:xfrm>
          <a:off x="755576" y="1700808"/>
          <a:ext cx="7772400" cy="1584177"/>
        </p:xfrm>
        <a:graphic>
          <a:graphicData uri="http://schemas.openxmlformats.org/drawingml/2006/table">
            <a:tbl>
              <a:tblPr firstRow="1" bandRow="1">
                <a:tableStyleId>{5C22544A-7EE6-4342-B048-85BDC9FD1C3A}</a:tableStyleId>
              </a:tblPr>
              <a:tblGrid>
                <a:gridCol w="1943100"/>
                <a:gridCol w="1943100"/>
                <a:gridCol w="1943100"/>
                <a:gridCol w="1943100"/>
              </a:tblGrid>
              <a:tr h="528059">
                <a:tc>
                  <a:txBody>
                    <a:bodyPr/>
                    <a:lstStyle/>
                    <a:p>
                      <a:endParaRPr kumimoji="1" lang="ja-JP" altLang="en-US" dirty="0"/>
                    </a:p>
                  </a:txBody>
                  <a:tcPr/>
                </a:tc>
                <a:tc>
                  <a:txBody>
                    <a:bodyPr/>
                    <a:lstStyle/>
                    <a:p>
                      <a:r>
                        <a:rPr kumimoji="1" lang="ja-JP" altLang="en-US" dirty="0" smtClean="0"/>
                        <a:t>普及量</a:t>
                      </a:r>
                      <a:endParaRPr kumimoji="1" lang="ja-JP" altLang="en-US" dirty="0"/>
                    </a:p>
                  </a:txBody>
                  <a:tcPr/>
                </a:tc>
                <a:tc>
                  <a:txBody>
                    <a:bodyPr/>
                    <a:lstStyle/>
                    <a:p>
                      <a:r>
                        <a:rPr kumimoji="1" lang="ja-JP" altLang="en-US" dirty="0" smtClean="0"/>
                        <a:t>現状価格</a:t>
                      </a:r>
                      <a:endParaRPr kumimoji="1" lang="ja-JP" altLang="en-US" dirty="0"/>
                    </a:p>
                  </a:txBody>
                  <a:tcPr/>
                </a:tc>
                <a:tc>
                  <a:txBody>
                    <a:bodyPr/>
                    <a:lstStyle/>
                    <a:p>
                      <a:r>
                        <a:rPr kumimoji="1" lang="ja-JP" altLang="en-US" dirty="0" smtClean="0"/>
                        <a:t>導入後価格</a:t>
                      </a:r>
                      <a:endParaRPr kumimoji="1" lang="ja-JP" altLang="en-US" dirty="0"/>
                    </a:p>
                  </a:txBody>
                  <a:tcPr/>
                </a:tc>
              </a:tr>
              <a:tr h="528059">
                <a:tc>
                  <a:txBody>
                    <a:bodyPr/>
                    <a:lstStyle/>
                    <a:p>
                      <a:r>
                        <a:rPr kumimoji="1" lang="ja-JP" altLang="en-US" dirty="0" smtClean="0"/>
                        <a:t>通常重油</a:t>
                      </a:r>
                      <a:endParaRPr kumimoji="1" lang="ja-JP" altLang="en-US" dirty="0"/>
                    </a:p>
                  </a:txBody>
                  <a:tcPr/>
                </a:tc>
                <a:tc>
                  <a:txBody>
                    <a:bodyPr/>
                    <a:lstStyle/>
                    <a:p>
                      <a:pPr algn="ctr"/>
                      <a:r>
                        <a:rPr kumimoji="1" lang="en-US" altLang="ja-JP" sz="2400" dirty="0" smtClean="0"/>
                        <a:t>α</a:t>
                      </a:r>
                      <a:endParaRPr kumimoji="1" lang="ja-JP" altLang="en-US" sz="2400" dirty="0"/>
                    </a:p>
                  </a:txBody>
                  <a:tcPr/>
                </a:tc>
                <a:tc>
                  <a:txBody>
                    <a:bodyPr/>
                    <a:lstStyle/>
                    <a:p>
                      <a:r>
                        <a:rPr kumimoji="1" lang="en-US" altLang="ja-JP" sz="2400" baseline="0" dirty="0" smtClean="0"/>
                        <a:t>110/L</a:t>
                      </a:r>
                      <a:endParaRPr kumimoji="1" lang="ja-JP" altLang="en-US" sz="2400" dirty="0"/>
                    </a:p>
                  </a:txBody>
                  <a:tcPr/>
                </a:tc>
                <a:tc>
                  <a:txBody>
                    <a:bodyPr/>
                    <a:lstStyle/>
                    <a:p>
                      <a:r>
                        <a:rPr kumimoji="1" lang="en-US" altLang="ja-JP" sz="2400" dirty="0" smtClean="0"/>
                        <a:t>110+b/L</a:t>
                      </a:r>
                      <a:endParaRPr kumimoji="1" lang="ja-JP" altLang="en-US" sz="2400" dirty="0"/>
                    </a:p>
                  </a:txBody>
                  <a:tcPr/>
                </a:tc>
              </a:tr>
              <a:tr h="528059">
                <a:tc>
                  <a:txBody>
                    <a:bodyPr/>
                    <a:lstStyle/>
                    <a:p>
                      <a:r>
                        <a:rPr kumimoji="1" lang="ja-JP" altLang="en-US" dirty="0" smtClean="0"/>
                        <a:t>藻</a:t>
                      </a:r>
                      <a:r>
                        <a:rPr kumimoji="1" lang="en-US" altLang="ja-JP" dirty="0" smtClean="0"/>
                        <a:t>BDF</a:t>
                      </a:r>
                      <a:endParaRPr kumimoji="1" lang="ja-JP" altLang="en-US" dirty="0"/>
                    </a:p>
                  </a:txBody>
                  <a:tcPr/>
                </a:tc>
                <a:tc>
                  <a:txBody>
                    <a:bodyPr/>
                    <a:lstStyle/>
                    <a:p>
                      <a:pPr algn="ctr"/>
                      <a:r>
                        <a:rPr kumimoji="1" lang="en-US" altLang="ja-JP" sz="2400" dirty="0" smtClean="0"/>
                        <a:t>β</a:t>
                      </a:r>
                      <a:endParaRPr kumimoji="1" lang="ja-JP" altLang="en-US" sz="2400" dirty="0"/>
                    </a:p>
                  </a:txBody>
                  <a:tcPr/>
                </a:tc>
                <a:tc>
                  <a:txBody>
                    <a:bodyPr/>
                    <a:lstStyle/>
                    <a:p>
                      <a:r>
                        <a:rPr kumimoji="1" lang="en-US" altLang="ja-JP" sz="2400" dirty="0" smtClean="0"/>
                        <a:t>160/L</a:t>
                      </a:r>
                      <a:endParaRPr kumimoji="1" lang="ja-JP" altLang="en-US" sz="2400" dirty="0"/>
                    </a:p>
                  </a:txBody>
                  <a:tcPr/>
                </a:tc>
                <a:tc>
                  <a:txBody>
                    <a:bodyPr/>
                    <a:lstStyle/>
                    <a:p>
                      <a:r>
                        <a:rPr kumimoji="1" lang="en-US" altLang="ja-JP" sz="2400" dirty="0" smtClean="0"/>
                        <a:t>                /L</a:t>
                      </a:r>
                      <a:endParaRPr kumimoji="1" lang="ja-JP" altLang="en-US" sz="2400" dirty="0"/>
                    </a:p>
                  </a:txBody>
                  <a:tcPr/>
                </a:tc>
              </a:tr>
            </a:tbl>
          </a:graphicData>
        </a:graphic>
      </p:graphicFrame>
      <p:sp>
        <p:nvSpPr>
          <p:cNvPr id="2" name="タイトル 1"/>
          <p:cNvSpPr>
            <a:spLocks noGrp="1"/>
          </p:cNvSpPr>
          <p:nvPr>
            <p:ph type="title"/>
          </p:nvPr>
        </p:nvSpPr>
        <p:spPr>
          <a:xfrm>
            <a:off x="914400" y="274638"/>
            <a:ext cx="7772400" cy="994122"/>
          </a:xfrm>
        </p:spPr>
        <p:txBody>
          <a:bodyPr/>
          <a:lstStyle/>
          <a:p>
            <a:r>
              <a:rPr kumimoji="1" lang="ja-JP" altLang="en-US" dirty="0" smtClean="0"/>
              <a:t>補助金制度の分析</a:t>
            </a:r>
            <a:endParaRPr kumimoji="1" lang="ja-JP" altLang="en-US" dirty="0"/>
          </a:p>
        </p:txBody>
      </p:sp>
      <p:graphicFrame>
        <p:nvGraphicFramePr>
          <p:cNvPr id="7" name="オブジェクト 6"/>
          <p:cNvGraphicFramePr>
            <a:graphicFrameLocks noChangeAspect="1"/>
          </p:cNvGraphicFramePr>
          <p:nvPr/>
        </p:nvGraphicFramePr>
        <p:xfrm>
          <a:off x="6773863" y="2716213"/>
          <a:ext cx="779462" cy="520700"/>
        </p:xfrm>
        <a:graphic>
          <a:graphicData uri="http://schemas.openxmlformats.org/presentationml/2006/ole">
            <p:oleObj spid="_x0000_s26628" name="数式" r:id="rId3" imgW="609480" imgH="406080" progId="Equation.3">
              <p:embed/>
            </p:oleObj>
          </a:graphicData>
        </a:graphic>
      </p:graphicFrame>
      <p:sp>
        <p:nvSpPr>
          <p:cNvPr id="8" name="コンテンツ プレースホルダ 7"/>
          <p:cNvSpPr>
            <a:spLocks noGrp="1"/>
          </p:cNvSpPr>
          <p:nvPr>
            <p:ph sz="quarter" idx="1"/>
          </p:nvPr>
        </p:nvSpPr>
        <p:spPr/>
        <p:txBody>
          <a:bodyPr/>
          <a:lstStyle/>
          <a:p>
            <a:pPr>
              <a:buNone/>
            </a:pPr>
            <a:endParaRPr lang="en-US" altLang="ja-JP" dirty="0" smtClean="0"/>
          </a:p>
          <a:p>
            <a:pPr>
              <a:buNone/>
            </a:pPr>
            <a:endParaRPr kumimoji="1" lang="en-US" altLang="ja-JP" dirty="0" smtClean="0"/>
          </a:p>
          <a:p>
            <a:pPr>
              <a:buNone/>
            </a:pPr>
            <a:endParaRPr lang="en-US" altLang="ja-JP" dirty="0" smtClean="0"/>
          </a:p>
          <a:p>
            <a:pPr>
              <a:buNone/>
            </a:pPr>
            <a:endParaRPr kumimoji="1" lang="en-US" altLang="ja-JP" dirty="0" smtClean="0"/>
          </a:p>
          <a:p>
            <a:pPr>
              <a:buNone/>
            </a:pPr>
            <a:r>
              <a:rPr lang="ja-JP" altLang="en-US" sz="2000" dirty="0" smtClean="0"/>
              <a:t>導入後価格を等しくするので等式をとくと</a:t>
            </a:r>
            <a:endParaRPr lang="en-US" altLang="ja-JP" sz="2000" dirty="0" smtClean="0"/>
          </a:p>
          <a:p>
            <a:pPr>
              <a:buNone/>
            </a:pPr>
            <a:r>
              <a:rPr lang="ja-JP" altLang="en-US" sz="3200" dirty="0" smtClean="0"/>
              <a:t>ｂ＝</a:t>
            </a:r>
            <a:r>
              <a:rPr lang="ja-JP" altLang="en-US" sz="3200" dirty="0" smtClean="0"/>
              <a:t>（　　）</a:t>
            </a:r>
            <a:r>
              <a:rPr lang="ja-JP" altLang="en-US" sz="3200" dirty="0" smtClean="0"/>
              <a:t>（</a:t>
            </a:r>
            <a:r>
              <a:rPr lang="en-US" altLang="ja-JP" sz="3200" dirty="0" smtClean="0"/>
              <a:t>160</a:t>
            </a:r>
            <a:r>
              <a:rPr lang="ja-JP" altLang="en-US" sz="3200" dirty="0" smtClean="0"/>
              <a:t>－</a:t>
            </a:r>
            <a:r>
              <a:rPr lang="en-US" altLang="ja-JP" sz="3200" dirty="0" smtClean="0"/>
              <a:t>110</a:t>
            </a:r>
            <a:r>
              <a:rPr lang="ja-JP" altLang="en-US" sz="3200" dirty="0" smtClean="0"/>
              <a:t>）</a:t>
            </a:r>
            <a:endParaRPr lang="en-US" altLang="ja-JP" sz="3200" dirty="0" smtClean="0"/>
          </a:p>
          <a:p>
            <a:pPr>
              <a:buNone/>
            </a:pPr>
            <a:endParaRPr lang="en-US" altLang="ja-JP" sz="3200" dirty="0" smtClean="0"/>
          </a:p>
          <a:p>
            <a:pPr>
              <a:buNone/>
            </a:pPr>
            <a:endParaRPr lang="en-US" altLang="ja-JP" sz="3200" dirty="0" smtClean="0"/>
          </a:p>
          <a:p>
            <a:pPr>
              <a:buNone/>
            </a:pPr>
            <a:endParaRPr kumimoji="1" lang="ja-JP" altLang="en-US" sz="3200" dirty="0"/>
          </a:p>
        </p:txBody>
      </p:sp>
      <p:sp>
        <p:nvSpPr>
          <p:cNvPr id="12" name="テキスト ボックス 11"/>
          <p:cNvSpPr txBox="1"/>
          <p:nvPr/>
        </p:nvSpPr>
        <p:spPr>
          <a:xfrm>
            <a:off x="1763688" y="4293096"/>
            <a:ext cx="1872208" cy="369332"/>
          </a:xfrm>
          <a:prstGeom prst="rect">
            <a:avLst/>
          </a:prstGeom>
          <a:noFill/>
        </p:spPr>
        <p:txBody>
          <a:bodyPr wrap="square" rtlCol="0">
            <a:spAutoFit/>
          </a:bodyPr>
          <a:lstStyle/>
          <a:p>
            <a:r>
              <a:rPr kumimoji="1" lang="ja-JP" altLang="en-US" dirty="0" smtClean="0"/>
              <a:t>藻</a:t>
            </a:r>
            <a:r>
              <a:rPr kumimoji="1" lang="en-US" altLang="ja-JP" dirty="0" smtClean="0"/>
              <a:t>BDF</a:t>
            </a:r>
            <a:r>
              <a:rPr kumimoji="1" lang="ja-JP" altLang="en-US" dirty="0" smtClean="0"/>
              <a:t>の普及率</a:t>
            </a:r>
            <a:endParaRPr kumimoji="1" lang="ja-JP" altLang="en-US" dirty="0"/>
          </a:p>
        </p:txBody>
      </p:sp>
      <p:sp>
        <p:nvSpPr>
          <p:cNvPr id="13" name="テキスト ボックス 12"/>
          <p:cNvSpPr txBox="1"/>
          <p:nvPr/>
        </p:nvSpPr>
        <p:spPr>
          <a:xfrm>
            <a:off x="4283968" y="4293096"/>
            <a:ext cx="1224136" cy="369332"/>
          </a:xfrm>
          <a:prstGeom prst="rect">
            <a:avLst/>
          </a:prstGeom>
          <a:noFill/>
        </p:spPr>
        <p:txBody>
          <a:bodyPr wrap="square" rtlCol="0">
            <a:spAutoFit/>
          </a:bodyPr>
          <a:lstStyle/>
          <a:p>
            <a:r>
              <a:rPr lang="ja-JP" altLang="en-US" dirty="0" smtClean="0"/>
              <a:t>価格差</a:t>
            </a:r>
            <a:endParaRPr kumimoji="1" lang="ja-JP" altLang="en-US" dirty="0"/>
          </a:p>
        </p:txBody>
      </p:sp>
      <p:sp>
        <p:nvSpPr>
          <p:cNvPr id="10" name="スライド番号プレースホルダ 9"/>
          <p:cNvSpPr>
            <a:spLocks noGrp="1"/>
          </p:cNvSpPr>
          <p:nvPr>
            <p:ph type="sldNum" sz="quarter" idx="12"/>
          </p:nvPr>
        </p:nvSpPr>
        <p:spPr/>
        <p:txBody>
          <a:bodyPr/>
          <a:lstStyle/>
          <a:p>
            <a:fld id="{8617E277-F000-4113-B295-4FA3577390C3}" type="slidenum">
              <a:rPr kumimoji="1" lang="ja-JP" altLang="en-US" smtClean="0"/>
              <a:pPr/>
              <a:t>20</a:t>
            </a:fld>
            <a:endParaRPr kumimoji="1" lang="ja-JP" altLang="en-US"/>
          </a:p>
        </p:txBody>
      </p:sp>
      <p:graphicFrame>
        <p:nvGraphicFramePr>
          <p:cNvPr id="11" name="オブジェクト 10"/>
          <p:cNvGraphicFramePr>
            <a:graphicFrameLocks noChangeAspect="1"/>
          </p:cNvGraphicFramePr>
          <p:nvPr/>
        </p:nvGraphicFramePr>
        <p:xfrm>
          <a:off x="1835696" y="4509120"/>
          <a:ext cx="914400" cy="215900"/>
        </p:xfrm>
        <a:graphic>
          <a:graphicData uri="http://schemas.openxmlformats.org/presentationml/2006/ole">
            <p:oleObj spid="_x0000_s26629" name="数式" r:id="rId4" imgW="914400" imgH="215640" progId="Equation.3">
              <p:embed/>
            </p:oleObj>
          </a:graphicData>
        </a:graphic>
      </p:graphicFrame>
      <p:graphicFrame>
        <p:nvGraphicFramePr>
          <p:cNvPr id="14" name="オブジェクト 13"/>
          <p:cNvGraphicFramePr>
            <a:graphicFrameLocks noChangeAspect="1"/>
          </p:cNvGraphicFramePr>
          <p:nvPr/>
        </p:nvGraphicFramePr>
        <p:xfrm>
          <a:off x="2195736" y="3717032"/>
          <a:ext cx="936104" cy="648072"/>
        </p:xfrm>
        <a:graphic>
          <a:graphicData uri="http://schemas.openxmlformats.org/presentationml/2006/ole">
            <p:oleObj spid="_x0000_s26630" name="数式" r:id="rId5" imgW="380880" imgH="40608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4638"/>
            <a:ext cx="7772400" cy="922114"/>
          </a:xfrm>
        </p:spPr>
        <p:txBody>
          <a:bodyPr/>
          <a:lstStyle/>
          <a:p>
            <a:r>
              <a:rPr kumimoji="1" lang="ja-JP" altLang="en-US" dirty="0" smtClean="0"/>
              <a:t>補助金制度の分析</a:t>
            </a:r>
            <a:endParaRPr kumimoji="1" lang="ja-JP" altLang="en-US" dirty="0"/>
          </a:p>
        </p:txBody>
      </p:sp>
      <p:sp>
        <p:nvSpPr>
          <p:cNvPr id="3" name="コンテンツ プレースホルダ 2"/>
          <p:cNvSpPr>
            <a:spLocks noGrp="1"/>
          </p:cNvSpPr>
          <p:nvPr>
            <p:ph sz="quarter" idx="1"/>
          </p:nvPr>
        </p:nvSpPr>
        <p:spPr>
          <a:xfrm>
            <a:off x="914400" y="1268760"/>
            <a:ext cx="7772400" cy="4751040"/>
          </a:xfrm>
        </p:spPr>
        <p:txBody>
          <a:bodyPr>
            <a:normAutofit lnSpcReduction="10000"/>
          </a:bodyPr>
          <a:lstStyle/>
          <a:p>
            <a:pPr>
              <a:buNone/>
            </a:pPr>
            <a:r>
              <a:rPr lang="ja-JP" altLang="en-US" sz="2000" dirty="0" smtClean="0"/>
              <a:t>　～メリット～</a:t>
            </a:r>
            <a:endParaRPr lang="en-US" altLang="ja-JP" sz="2000" dirty="0" smtClean="0"/>
          </a:p>
          <a:p>
            <a:pPr>
              <a:buNone/>
            </a:pPr>
            <a:r>
              <a:rPr lang="ja-JP" altLang="en-US" sz="2000" dirty="0" smtClean="0"/>
              <a:t>結果</a:t>
            </a:r>
            <a:r>
              <a:rPr lang="ja-JP" altLang="en-US" sz="2000" dirty="0" smtClean="0"/>
              <a:t>より</a:t>
            </a:r>
            <a:endParaRPr lang="en-US" altLang="ja-JP" sz="2000" dirty="0" smtClean="0"/>
          </a:p>
          <a:p>
            <a:pPr>
              <a:buNone/>
            </a:pPr>
            <a:r>
              <a:rPr lang="ja-JP" altLang="en-US" sz="2000" dirty="0" smtClean="0"/>
              <a:t>①藻</a:t>
            </a:r>
            <a:r>
              <a:rPr lang="en-US" altLang="ja-JP" sz="2000" dirty="0" smtClean="0"/>
              <a:t>BDF</a:t>
            </a:r>
            <a:r>
              <a:rPr lang="ja-JP" altLang="en-US" sz="2000" dirty="0" smtClean="0"/>
              <a:t>の普及率が上昇するまで、当面の間は通常重油に依存する企業への負担は小さい</a:t>
            </a:r>
            <a:endParaRPr lang="en-US" altLang="ja-JP" sz="2000" dirty="0" smtClean="0"/>
          </a:p>
          <a:p>
            <a:pPr>
              <a:buNone/>
            </a:pPr>
            <a:r>
              <a:rPr lang="ja-JP" altLang="en-US" sz="2000" dirty="0" smtClean="0"/>
              <a:t>②技術開発により価格差が縮まるほど負担は小さくなる</a:t>
            </a:r>
            <a:endParaRPr lang="en-US" altLang="ja-JP" sz="2000" dirty="0" smtClean="0"/>
          </a:p>
          <a:p>
            <a:pPr>
              <a:buNone/>
            </a:pPr>
            <a:r>
              <a:rPr lang="ja-JP" altLang="en-US" sz="2000" dirty="0" smtClean="0"/>
              <a:t>③藻ＢＤＦに依存する企業にとって、「通常重油と同じ価格」という条件＋「エコラベル」によって優遇された条件を得る</a:t>
            </a:r>
            <a:r>
              <a:rPr lang="en-US" altLang="ja-JP" sz="2000" dirty="0" smtClean="0"/>
              <a:t/>
            </a:r>
            <a:br>
              <a:rPr lang="en-US" altLang="ja-JP" sz="2000" dirty="0" smtClean="0"/>
            </a:br>
            <a:r>
              <a:rPr lang="ja-JP" altLang="en-US" sz="2000" dirty="0" smtClean="0"/>
              <a:t>⇒市場が活性化され、技術開発がすすむ。</a:t>
            </a:r>
            <a:r>
              <a:rPr lang="en-US" altLang="ja-JP" sz="2000" dirty="0" smtClean="0"/>
              <a:t/>
            </a:r>
            <a:br>
              <a:rPr lang="en-US" altLang="ja-JP" sz="2000" dirty="0" smtClean="0"/>
            </a:br>
            <a:r>
              <a:rPr lang="ja-JP" altLang="en-US" sz="2000" dirty="0" smtClean="0"/>
              <a:t>⇒生産コストが低下し、早期にバックストップ価格に達する</a:t>
            </a:r>
            <a:endParaRPr lang="en-US" altLang="ja-JP" sz="2000" dirty="0" smtClean="0"/>
          </a:p>
          <a:p>
            <a:pPr>
              <a:buNone/>
            </a:pPr>
            <a:r>
              <a:rPr lang="ja-JP" altLang="en-US" sz="2000" dirty="0" smtClean="0"/>
              <a:t>④国の実質的な負担は</a:t>
            </a:r>
            <a:r>
              <a:rPr lang="ja-JP" altLang="en-US" sz="2000" dirty="0" err="1" smtClean="0"/>
              <a:t>無し</a:t>
            </a:r>
            <a:r>
              <a:rPr lang="en-US" altLang="ja-JP" sz="2000" dirty="0" smtClean="0"/>
              <a:t/>
            </a:r>
            <a:br>
              <a:rPr lang="en-US" altLang="ja-JP" sz="2000" dirty="0" smtClean="0"/>
            </a:br>
            <a:r>
              <a:rPr lang="en-US" altLang="ja-JP" sz="2000" dirty="0" smtClean="0"/>
              <a:t/>
            </a:r>
            <a:br>
              <a:rPr lang="en-US" altLang="ja-JP" sz="2000" dirty="0" smtClean="0"/>
            </a:br>
            <a:r>
              <a:rPr lang="ja-JP" altLang="en-US" sz="2000" dirty="0" smtClean="0"/>
              <a:t>～デメリット～</a:t>
            </a:r>
            <a:endParaRPr lang="en-US" altLang="ja-JP" sz="2000" dirty="0" smtClean="0"/>
          </a:p>
          <a:p>
            <a:pPr>
              <a:buNone/>
            </a:pPr>
            <a:r>
              <a:rPr lang="ja-JP" altLang="en-US" sz="2000" dirty="0" smtClean="0"/>
              <a:t>①消費者の負担額増加に対しての反発</a:t>
            </a:r>
            <a:endParaRPr lang="en-US" altLang="ja-JP" sz="2000" dirty="0" smtClean="0"/>
          </a:p>
          <a:p>
            <a:pPr>
              <a:buNone/>
            </a:pPr>
            <a:r>
              <a:rPr lang="en-US" altLang="ja-JP" sz="2000" dirty="0" smtClean="0"/>
              <a:t/>
            </a:r>
            <a:br>
              <a:rPr lang="en-US" altLang="ja-JP" sz="2000" dirty="0" smtClean="0"/>
            </a:br>
            <a:endParaRPr lang="en-US" altLang="ja-JP" sz="2000" dirty="0" smtClean="0"/>
          </a:p>
        </p:txBody>
      </p:sp>
      <p:cxnSp>
        <p:nvCxnSpPr>
          <p:cNvPr id="8" name="直線コネクタ 7"/>
          <p:cNvCxnSpPr/>
          <p:nvPr/>
        </p:nvCxnSpPr>
        <p:spPr>
          <a:xfrm rot="10800000">
            <a:off x="611560" y="141277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972616" y="2996952"/>
            <a:ext cx="316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11560" y="4581128"/>
            <a:ext cx="792088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flipH="1" flipV="1">
            <a:off x="6876256" y="2996952"/>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915816" y="1412776"/>
            <a:ext cx="561662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スライド番号プレースホルダ 8"/>
          <p:cNvSpPr>
            <a:spLocks noGrp="1"/>
          </p:cNvSpPr>
          <p:nvPr>
            <p:ph type="sldNum" sz="quarter" idx="12"/>
          </p:nvPr>
        </p:nvSpPr>
        <p:spPr/>
        <p:txBody>
          <a:bodyPr/>
          <a:lstStyle/>
          <a:p>
            <a:fld id="{8617E277-F000-4113-B295-4FA3577390C3}"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274638"/>
            <a:ext cx="8043863" cy="939800"/>
          </a:xfrm>
        </p:spPr>
        <p:txBody>
          <a:bodyPr/>
          <a:lstStyle/>
          <a:p>
            <a:pPr eaLnBrk="1" hangingPunct="1"/>
            <a:r>
              <a:rPr lang="ja-JP" altLang="en-US" dirty="0" smtClean="0"/>
              <a:t>まとめ</a:t>
            </a:r>
          </a:p>
        </p:txBody>
      </p:sp>
      <p:sp>
        <p:nvSpPr>
          <p:cNvPr id="23555" name="コンテンツ プレースホルダ 2"/>
          <p:cNvSpPr>
            <a:spLocks noGrp="1"/>
          </p:cNvSpPr>
          <p:nvPr>
            <p:ph sz="quarter" idx="1"/>
          </p:nvPr>
        </p:nvSpPr>
        <p:spPr>
          <a:xfrm>
            <a:off x="0" y="1214438"/>
            <a:ext cx="9144000" cy="5643562"/>
          </a:xfrm>
        </p:spPr>
        <p:txBody>
          <a:bodyPr/>
          <a:lstStyle/>
          <a:p>
            <a:pPr eaLnBrk="1" hangingPunct="1"/>
            <a:r>
              <a:rPr lang="ja-JP" altLang="en-US" sz="2800" dirty="0" smtClean="0"/>
              <a:t>藻によるバイオ燃料は石油・第一次バイオ燃料に環境・効率面で勝る</a:t>
            </a:r>
            <a:endParaRPr lang="en-US" altLang="ja-JP" sz="2800" dirty="0" smtClean="0"/>
          </a:p>
          <a:p>
            <a:pPr eaLnBrk="1" hangingPunct="1"/>
            <a:r>
              <a:rPr lang="ja-JP" altLang="en-US" sz="2800" dirty="0" smtClean="0"/>
              <a:t>しかし高コストのため、石油と競合できない</a:t>
            </a:r>
            <a:endParaRPr lang="en-US" altLang="ja-JP" sz="2800" dirty="0" smtClean="0"/>
          </a:p>
          <a:p>
            <a:pPr eaLnBrk="1" hangingPunct="1"/>
            <a:r>
              <a:rPr lang="ja-JP" altLang="en-US" sz="2800" dirty="0" smtClean="0"/>
              <a:t>藻ＢＤＦがバックストップ技術になるまで長時間</a:t>
            </a:r>
            <a:endParaRPr lang="en-US" altLang="ja-JP" sz="2800" dirty="0" smtClean="0"/>
          </a:p>
          <a:p>
            <a:pPr eaLnBrk="1" hangingPunct="1"/>
            <a:r>
              <a:rPr lang="ja-JP" altLang="en-US" sz="2800" dirty="0" smtClean="0"/>
              <a:t>ＥＣＯラベルの応用、ＢＤＦ補助金制度</a:t>
            </a:r>
            <a:endParaRPr lang="en-US" altLang="ja-JP" sz="2800" dirty="0" smtClean="0"/>
          </a:p>
          <a:p>
            <a:pPr eaLnBrk="1" hangingPunct="1"/>
            <a:endParaRPr lang="en-US" altLang="ja-JP" sz="2800" dirty="0" smtClean="0"/>
          </a:p>
          <a:p>
            <a:pPr eaLnBrk="1" hangingPunct="1"/>
            <a:endParaRPr lang="en-US" altLang="ja-JP" sz="2800" dirty="0" smtClean="0"/>
          </a:p>
          <a:p>
            <a:pPr algn="ctr" eaLnBrk="1" hangingPunct="1">
              <a:buNone/>
            </a:pPr>
            <a:r>
              <a:rPr lang="ja-JP" altLang="en-US" sz="2800" dirty="0" smtClean="0">
                <a:solidFill>
                  <a:srgbClr val="FF0000"/>
                </a:solidFill>
              </a:rPr>
              <a:t>優れた企業が得をする制度</a:t>
            </a:r>
            <a:endParaRPr lang="en-US" altLang="ja-JP" sz="2800" dirty="0" smtClean="0">
              <a:solidFill>
                <a:srgbClr val="FF0000"/>
              </a:solidFill>
            </a:endParaRPr>
          </a:p>
          <a:p>
            <a:pPr algn="ctr" eaLnBrk="1" hangingPunct="1">
              <a:buNone/>
            </a:pPr>
            <a:r>
              <a:rPr lang="ja-JP" altLang="en-US" sz="2800" dirty="0" smtClean="0">
                <a:solidFill>
                  <a:srgbClr val="FF0000"/>
                </a:solidFill>
              </a:rPr>
              <a:t>日本でＢＤＦがより早く普及するようになる！！</a:t>
            </a:r>
            <a:endParaRPr lang="en-US" altLang="ja-JP" sz="2800" dirty="0" smtClean="0">
              <a:solidFill>
                <a:srgbClr val="FF0000"/>
              </a:solidFill>
            </a:endParaRPr>
          </a:p>
          <a:p>
            <a:pPr eaLnBrk="1" hangingPunct="1"/>
            <a:endParaRPr lang="en-US" altLang="ja-JP" sz="2800" dirty="0" smtClean="0"/>
          </a:p>
          <a:p>
            <a:pPr eaLnBrk="1" hangingPunct="1">
              <a:buFont typeface="Arial" charset="0"/>
              <a:buNone/>
            </a:pPr>
            <a:endParaRPr lang="en-US" altLang="ja-JP" sz="2800" dirty="0" smtClean="0"/>
          </a:p>
        </p:txBody>
      </p:sp>
      <p:sp>
        <p:nvSpPr>
          <p:cNvPr id="4" name="下矢印 3"/>
          <p:cNvSpPr/>
          <p:nvPr/>
        </p:nvSpPr>
        <p:spPr>
          <a:xfrm>
            <a:off x="3923928" y="3933056"/>
            <a:ext cx="571500"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スライド番号プレースホルダ 4"/>
          <p:cNvSpPr>
            <a:spLocks noGrp="1"/>
          </p:cNvSpPr>
          <p:nvPr>
            <p:ph type="sldNum" sz="quarter" idx="12"/>
          </p:nvPr>
        </p:nvSpPr>
        <p:spPr/>
        <p:txBody>
          <a:bodyPr/>
          <a:lstStyle/>
          <a:p>
            <a:fld id="{8617E277-F000-4113-B295-4FA3577390C3}" type="slidenum">
              <a:rPr kumimoji="1" lang="ja-JP" altLang="en-US" smtClean="0"/>
              <a:pPr/>
              <a:t>22</a:t>
            </a:fld>
            <a:endParaRPr kumimoji="1" lang="ja-JP"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6" end="6"/>
                                            </p:txEl>
                                          </p:spTgt>
                                        </p:tgtEl>
                                        <p:attrNameLst>
                                          <p:attrName>style.visibility</p:attrName>
                                        </p:attrNameLst>
                                      </p:cBhvr>
                                      <p:to>
                                        <p:strVal val="visible"/>
                                      </p:to>
                                    </p:set>
                                    <p:anim calcmode="lin" valueType="num">
                                      <p:cBhvr additive="base">
                                        <p:cTn id="7"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5">
                                            <p:txEl>
                                              <p:pRg st="7" end="7"/>
                                            </p:txEl>
                                          </p:spTgt>
                                        </p:tgtEl>
                                        <p:attrNameLst>
                                          <p:attrName>style.visibility</p:attrName>
                                        </p:attrNameLst>
                                      </p:cBhvr>
                                      <p:to>
                                        <p:strVal val="visible"/>
                                      </p:to>
                                    </p:set>
                                    <p:anim calcmode="lin" valueType="num">
                                      <p:cBhvr additive="base">
                                        <p:cTn id="11"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914400" y="274638"/>
            <a:ext cx="7658100" cy="868362"/>
          </a:xfrm>
        </p:spPr>
        <p:txBody>
          <a:bodyPr/>
          <a:lstStyle/>
          <a:p>
            <a:pPr eaLnBrk="1" hangingPunct="1"/>
            <a:r>
              <a:rPr lang="ja-JP" altLang="en-US" smtClean="0"/>
              <a:t>参考文献</a:t>
            </a:r>
          </a:p>
        </p:txBody>
      </p:sp>
      <p:sp>
        <p:nvSpPr>
          <p:cNvPr id="4" name="スライド番号プレースホルダ 3"/>
          <p:cNvSpPr>
            <a:spLocks noGrp="1"/>
          </p:cNvSpPr>
          <p:nvPr>
            <p:ph type="sldNum" sz="quarter" idx="12"/>
          </p:nvPr>
        </p:nvSpPr>
        <p:spPr/>
        <p:txBody>
          <a:bodyPr/>
          <a:lstStyle/>
          <a:p>
            <a:pPr>
              <a:defRPr/>
            </a:pPr>
            <a:fld id="{919E653B-9F9F-44D3-8C24-D739106B0C98}" type="slidenum">
              <a:rPr lang="ja-JP" altLang="en-US"/>
              <a:pPr>
                <a:defRPr/>
              </a:pPr>
              <a:t>23</a:t>
            </a:fld>
            <a:endParaRPr lang="ja-JP" altLang="en-US"/>
          </a:p>
        </p:txBody>
      </p:sp>
      <p:sp>
        <p:nvSpPr>
          <p:cNvPr id="28676" name="コンテンツ プレースホルダ 2"/>
          <p:cNvSpPr>
            <a:spLocks noGrp="1"/>
          </p:cNvSpPr>
          <p:nvPr>
            <p:ph sz="quarter" idx="1"/>
          </p:nvPr>
        </p:nvSpPr>
        <p:spPr>
          <a:xfrm>
            <a:off x="0" y="1071563"/>
            <a:ext cx="9144000" cy="5500687"/>
          </a:xfrm>
        </p:spPr>
        <p:txBody>
          <a:bodyPr>
            <a:normAutofit lnSpcReduction="10000"/>
          </a:bodyPr>
          <a:lstStyle/>
          <a:p>
            <a:pPr eaLnBrk="1" hangingPunct="1"/>
            <a:r>
              <a:rPr lang="ja-JP" altLang="en-US" sz="2400" dirty="0" smtClean="0"/>
              <a:t>「バイオ燃料の基本と仕組み」　井熊均　</a:t>
            </a:r>
            <a:r>
              <a:rPr lang="en-US" altLang="ja-JP" sz="2400" dirty="0" smtClean="0"/>
              <a:t>2008</a:t>
            </a:r>
            <a:r>
              <a:rPr lang="ja-JP" altLang="en-US" sz="2400" dirty="0" smtClean="0"/>
              <a:t>年　秀和システム社</a:t>
            </a:r>
            <a:endParaRPr lang="en-US" altLang="ja-JP" sz="2400" dirty="0" smtClean="0"/>
          </a:p>
          <a:p>
            <a:pPr eaLnBrk="1" hangingPunct="1"/>
            <a:r>
              <a:rPr lang="ja-JP" altLang="en-US" sz="2400" dirty="0" smtClean="0"/>
              <a:t>「バイオ燃料　畑でつくるエネルギー」　天笠正章　</a:t>
            </a:r>
            <a:r>
              <a:rPr lang="en-US" altLang="ja-JP" sz="2400" dirty="0" smtClean="0"/>
              <a:t>2007</a:t>
            </a:r>
            <a:r>
              <a:rPr lang="ja-JP" altLang="en-US" sz="2400" dirty="0" smtClean="0"/>
              <a:t>年　コモンズ社</a:t>
            </a:r>
            <a:endParaRPr lang="en-US" altLang="ja-JP" sz="2400" dirty="0" smtClean="0"/>
          </a:p>
          <a:p>
            <a:pPr eaLnBrk="1" hangingPunct="1"/>
            <a:r>
              <a:rPr lang="ja-JP" altLang="en-US" sz="2400" dirty="0" smtClean="0"/>
              <a:t>「羽ばたく次世代エネルギー」日経エコロジー</a:t>
            </a:r>
            <a:r>
              <a:rPr lang="en-US" altLang="ja-JP" sz="2400" dirty="0" smtClean="0"/>
              <a:t>2010</a:t>
            </a:r>
            <a:r>
              <a:rPr lang="ja-JP" altLang="en-US" sz="2400" dirty="0" smtClean="0"/>
              <a:t>年</a:t>
            </a:r>
            <a:r>
              <a:rPr lang="en-US" altLang="ja-JP" sz="2400" dirty="0" smtClean="0"/>
              <a:t>7</a:t>
            </a:r>
            <a:r>
              <a:rPr lang="ja-JP" altLang="en-US" sz="2400" dirty="0" smtClean="0"/>
              <a:t>月号</a:t>
            </a:r>
            <a:endParaRPr lang="en-US" altLang="ja-JP" sz="2400" dirty="0" smtClean="0"/>
          </a:p>
          <a:p>
            <a:pPr eaLnBrk="1" hangingPunct="1"/>
            <a:r>
              <a:rPr lang="ja-JP" altLang="en-US" sz="2400" dirty="0" smtClean="0"/>
              <a:t>「最強のバイオ燃料　藻」　日本経済新聞電子版　</a:t>
            </a:r>
            <a:r>
              <a:rPr lang="en-US" altLang="ja-JP" sz="2400" dirty="0" smtClean="0"/>
              <a:t>2010</a:t>
            </a:r>
            <a:r>
              <a:rPr lang="ja-JP" altLang="en-US" sz="2400" dirty="0" smtClean="0"/>
              <a:t>年</a:t>
            </a:r>
            <a:r>
              <a:rPr lang="en-US" altLang="ja-JP" sz="2400" dirty="0" smtClean="0"/>
              <a:t>6</a:t>
            </a:r>
            <a:r>
              <a:rPr lang="ja-JP" altLang="en-US" sz="2400" dirty="0" smtClean="0"/>
              <a:t>月</a:t>
            </a:r>
            <a:r>
              <a:rPr lang="en-US" altLang="ja-JP" sz="2400" dirty="0" smtClean="0"/>
              <a:t>22</a:t>
            </a:r>
            <a:r>
              <a:rPr lang="ja-JP" altLang="en-US" sz="2400" dirty="0" smtClean="0"/>
              <a:t>日</a:t>
            </a:r>
            <a:endParaRPr lang="en-US" altLang="ja-JP" sz="2400" dirty="0" smtClean="0"/>
          </a:p>
          <a:p>
            <a:pPr eaLnBrk="1" hangingPunct="1"/>
            <a:r>
              <a:rPr lang="ja-JP" altLang="en-US" sz="2400" dirty="0" smtClean="0"/>
              <a:t>「バイオ燃料と国際食糧需要」　小泉達治　</a:t>
            </a:r>
            <a:r>
              <a:rPr lang="en-US" altLang="ja-JP" sz="2400" dirty="0" smtClean="0"/>
              <a:t>2009</a:t>
            </a:r>
            <a:r>
              <a:rPr lang="ja-JP" altLang="en-US" sz="2400" dirty="0" smtClean="0"/>
              <a:t>年農林統計協会</a:t>
            </a:r>
            <a:endParaRPr lang="en-US" altLang="ja-JP" sz="2400" dirty="0" smtClean="0"/>
          </a:p>
          <a:p>
            <a:pPr eaLnBrk="1" hangingPunct="1"/>
            <a:r>
              <a:rPr lang="ja-JP" altLang="en-US" sz="2400" dirty="0" smtClean="0"/>
              <a:t>「藻を培養大型施設」日本経済新聞　</a:t>
            </a:r>
            <a:r>
              <a:rPr lang="en-US" altLang="ja-JP" sz="2400" dirty="0" smtClean="0"/>
              <a:t>2010</a:t>
            </a:r>
            <a:r>
              <a:rPr lang="ja-JP" altLang="en-US" sz="2400" dirty="0" smtClean="0"/>
              <a:t>年</a:t>
            </a:r>
            <a:r>
              <a:rPr lang="en-US" altLang="ja-JP" sz="2400" dirty="0" smtClean="0"/>
              <a:t>7</a:t>
            </a:r>
            <a:r>
              <a:rPr lang="ja-JP" altLang="en-US" sz="2400" dirty="0" smtClean="0"/>
              <a:t>月</a:t>
            </a:r>
            <a:r>
              <a:rPr lang="en-US" altLang="ja-JP" sz="2400" dirty="0" smtClean="0"/>
              <a:t>7</a:t>
            </a:r>
            <a:r>
              <a:rPr lang="ja-JP" altLang="en-US" sz="2400" dirty="0" smtClean="0"/>
              <a:t>日第７面</a:t>
            </a:r>
            <a:endParaRPr lang="en-US" altLang="ja-JP" sz="2400" dirty="0" smtClean="0"/>
          </a:p>
          <a:p>
            <a:r>
              <a:rPr lang="ja-JP" altLang="en-US" sz="2400" dirty="0" smtClean="0"/>
              <a:t>「藻類バイオマスエネルギー技術の展望」</a:t>
            </a:r>
            <a:r>
              <a:rPr lang="zh-CN" altLang="en-US" sz="2400" dirty="0" smtClean="0"/>
              <a:t>筑波大学生命環境科学研究科</a:t>
            </a:r>
            <a:r>
              <a:rPr lang="ja-JP" altLang="en-US" sz="2400" dirty="0" smtClean="0"/>
              <a:t>　</a:t>
            </a:r>
            <a:r>
              <a:rPr lang="en-US" altLang="ja-JP" sz="2400" dirty="0" smtClean="0"/>
              <a:t>2007</a:t>
            </a:r>
            <a:r>
              <a:rPr lang="ja-JP" altLang="en-US" sz="2400" dirty="0" smtClean="0"/>
              <a:t>年</a:t>
            </a:r>
            <a:r>
              <a:rPr lang="en-US" altLang="ja-JP" sz="2400" dirty="0" smtClean="0"/>
              <a:t>12</a:t>
            </a:r>
            <a:r>
              <a:rPr lang="ja-JP" altLang="en-US" sz="2400" dirty="0" smtClean="0"/>
              <a:t>月</a:t>
            </a:r>
            <a:r>
              <a:rPr lang="en-US" altLang="ja-JP" sz="2400" dirty="0" smtClean="0"/>
              <a:t>18</a:t>
            </a:r>
            <a:r>
              <a:rPr lang="ja-JP" altLang="en-US" sz="2400" dirty="0" smtClean="0"/>
              <a:t>日</a:t>
            </a:r>
            <a:endParaRPr lang="en-US" altLang="ja-JP" sz="2400" dirty="0" smtClean="0"/>
          </a:p>
          <a:p>
            <a:r>
              <a:rPr lang="ja-JP" altLang="en-US" sz="2400" dirty="0" smtClean="0"/>
              <a:t>ＥＩＣネット「エコラベル制度」</a:t>
            </a:r>
            <a:r>
              <a:rPr lang="en-US" altLang="ja-JP" sz="2400" dirty="0" smtClean="0"/>
              <a:t>http://www.eic.or.jp/ecoterm/?act=view&amp;serial=3458</a:t>
            </a:r>
          </a:p>
          <a:p>
            <a:endParaRPr lang="en-US" altLang="ja-JP" sz="2400" dirty="0" smtClean="0"/>
          </a:p>
          <a:p>
            <a:pPr eaLnBrk="1" hangingPunct="1"/>
            <a:endParaRPr lang="ja-JP" alt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ja-JP" altLang="en-US" smtClean="0"/>
              <a:t>記事の概要</a:t>
            </a:r>
          </a:p>
        </p:txBody>
      </p:sp>
      <p:sp>
        <p:nvSpPr>
          <p:cNvPr id="5" name="スライド番号プレースホルダ 4"/>
          <p:cNvSpPr>
            <a:spLocks noGrp="1"/>
          </p:cNvSpPr>
          <p:nvPr>
            <p:ph type="sldNum" sz="quarter" idx="12"/>
          </p:nvPr>
        </p:nvSpPr>
        <p:spPr/>
        <p:txBody>
          <a:bodyPr/>
          <a:lstStyle/>
          <a:p>
            <a:pPr>
              <a:defRPr/>
            </a:pPr>
            <a:fld id="{0B339F52-258B-4F02-898F-784D38E7425D}" type="slidenum">
              <a:rPr lang="ja-JP" altLang="en-US"/>
              <a:pPr>
                <a:defRPr/>
              </a:pPr>
              <a:t>3</a:t>
            </a:fld>
            <a:endParaRPr lang="ja-JP" altLang="en-US"/>
          </a:p>
        </p:txBody>
      </p:sp>
      <p:sp>
        <p:nvSpPr>
          <p:cNvPr id="12292" name="コンテンツ プレースホルダ 3"/>
          <p:cNvSpPr>
            <a:spLocks noGrp="1"/>
          </p:cNvSpPr>
          <p:nvPr>
            <p:ph sz="quarter" idx="1"/>
          </p:nvPr>
        </p:nvSpPr>
        <p:spPr>
          <a:xfrm>
            <a:off x="0" y="1600200"/>
            <a:ext cx="4495800" cy="5043488"/>
          </a:xfrm>
        </p:spPr>
        <p:txBody>
          <a:bodyPr/>
          <a:lstStyle/>
          <a:p>
            <a:pPr eaLnBrk="1" hangingPunct="1"/>
            <a:r>
              <a:rPr lang="ja-JP" altLang="en-US" smtClean="0"/>
              <a:t>デンソーが藻を利用したバイオ燃料をつくる研究施設を公開</a:t>
            </a:r>
            <a:endParaRPr lang="en-US" altLang="ja-JP" smtClean="0"/>
          </a:p>
          <a:p>
            <a:pPr eaLnBrk="1" hangingPunct="1"/>
            <a:r>
              <a:rPr lang="ja-JP" altLang="en-US" smtClean="0"/>
              <a:t>軽油・肥料・石炭の代替品として利用見込み</a:t>
            </a:r>
            <a:endParaRPr lang="en-US" altLang="ja-JP" smtClean="0"/>
          </a:p>
          <a:p>
            <a:pPr eaLnBrk="1" hangingPunct="1"/>
            <a:r>
              <a:rPr lang="ja-JP" altLang="en-US" smtClean="0"/>
              <a:t>バイオ燃料の効率的な生産＆事業化を目指す</a:t>
            </a:r>
            <a:endParaRPr lang="en-US" altLang="ja-JP" smtClean="0"/>
          </a:p>
          <a:p>
            <a:pPr eaLnBrk="1" hangingPunct="1">
              <a:buFont typeface="Arial" charset="0"/>
              <a:buNone/>
            </a:pPr>
            <a:endParaRPr lang="en-US" altLang="ja-JP" smtClean="0"/>
          </a:p>
          <a:p>
            <a:pPr eaLnBrk="1" hangingPunct="1">
              <a:buFont typeface="Arial" charset="0"/>
              <a:buNone/>
            </a:pPr>
            <a:r>
              <a:rPr lang="ja-JP" altLang="en-US" smtClean="0"/>
              <a:t>日本経済新聞　</a:t>
            </a:r>
            <a:r>
              <a:rPr lang="en-US" altLang="ja-JP" smtClean="0"/>
              <a:t>2010/7/7 p.7</a:t>
            </a:r>
            <a:endParaRPr lang="ja-JP" altLang="en-US" smtClean="0"/>
          </a:p>
        </p:txBody>
      </p:sp>
      <p:pic>
        <p:nvPicPr>
          <p:cNvPr id="12293" name="コンテンツ プレースホルダ 6" descr="IMG.jpg"/>
          <p:cNvPicPr>
            <a:picLocks noGrp="1" noChangeAspect="1"/>
          </p:cNvPicPr>
          <p:nvPr>
            <p:ph sz="quarter" idx="2"/>
          </p:nvPr>
        </p:nvPicPr>
        <p:blipFill>
          <a:blip r:embed="rId2" cstate="print"/>
          <a:stretch>
            <a:fillRect/>
          </a:stretch>
        </p:blipFill>
        <p:spPr>
          <a:xfrm>
            <a:off x="5086686" y="1447800"/>
            <a:ext cx="3444203" cy="4572000"/>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ja-JP" altLang="en-US" smtClean="0"/>
              <a:t>バイオ燃料とは</a:t>
            </a:r>
          </a:p>
        </p:txBody>
      </p:sp>
      <p:sp>
        <p:nvSpPr>
          <p:cNvPr id="5" name="スライド番号プレースホルダ 4"/>
          <p:cNvSpPr>
            <a:spLocks noGrp="1"/>
          </p:cNvSpPr>
          <p:nvPr>
            <p:ph type="sldNum" sz="quarter" idx="12"/>
          </p:nvPr>
        </p:nvSpPr>
        <p:spPr/>
        <p:txBody>
          <a:bodyPr/>
          <a:lstStyle/>
          <a:p>
            <a:pPr>
              <a:defRPr/>
            </a:pPr>
            <a:fld id="{5FC56FCC-A76E-4714-8B87-CC20FF76AB13}" type="slidenum">
              <a:rPr lang="ja-JP" altLang="en-US"/>
              <a:pPr>
                <a:defRPr/>
              </a:pPr>
              <a:t>4</a:t>
            </a:fld>
            <a:endParaRPr lang="ja-JP" altLang="en-US"/>
          </a:p>
        </p:txBody>
      </p:sp>
      <p:sp>
        <p:nvSpPr>
          <p:cNvPr id="8195" name="コンテンツ プレースホルダ 2"/>
          <p:cNvSpPr>
            <a:spLocks noGrp="1"/>
          </p:cNvSpPr>
          <p:nvPr>
            <p:ph sz="quarter" idx="1"/>
          </p:nvPr>
        </p:nvSpPr>
        <p:spPr>
          <a:xfrm>
            <a:off x="914400" y="1447800"/>
            <a:ext cx="3801616" cy="4933528"/>
          </a:xfrm>
        </p:spPr>
        <p:txBody>
          <a:bodyPr>
            <a:normAutofit lnSpcReduction="10000"/>
          </a:bodyPr>
          <a:lstStyle/>
          <a:p>
            <a:pPr marL="274320" indent="-274320" eaLnBrk="1" fontAlgn="auto" hangingPunct="1">
              <a:spcBef>
                <a:spcPts val="580"/>
              </a:spcBef>
              <a:spcAft>
                <a:spcPts val="0"/>
              </a:spcAft>
              <a:buFont typeface="Arial" charset="0"/>
              <a:buNone/>
              <a:defRPr/>
            </a:pPr>
            <a:r>
              <a:rPr lang="ja-JP" altLang="en-US" b="1" dirty="0" smtClean="0">
                <a:solidFill>
                  <a:srgbClr val="00B050"/>
                </a:solidFill>
              </a:rPr>
              <a:t>生物起源であるバイオマスを燃料化したもの</a:t>
            </a:r>
            <a:endParaRPr lang="en-US" altLang="ja-JP" b="1" dirty="0" smtClean="0">
              <a:solidFill>
                <a:srgbClr val="00B050"/>
              </a:solidFill>
            </a:endParaRPr>
          </a:p>
          <a:p>
            <a:pPr marL="274320" indent="-274320" eaLnBrk="1" fontAlgn="auto" hangingPunct="1">
              <a:spcBef>
                <a:spcPts val="580"/>
              </a:spcBef>
              <a:spcAft>
                <a:spcPts val="0"/>
              </a:spcAft>
              <a:buFont typeface="Arial" charset="0"/>
              <a:buNone/>
              <a:defRPr/>
            </a:pPr>
            <a:endParaRPr lang="en-US" altLang="ja-JP" dirty="0" smtClean="0"/>
          </a:p>
          <a:p>
            <a:pPr marL="274320" indent="-274320" eaLnBrk="1" fontAlgn="auto" hangingPunct="1">
              <a:spcBef>
                <a:spcPts val="580"/>
              </a:spcBef>
              <a:spcAft>
                <a:spcPts val="0"/>
              </a:spcAft>
              <a:buFont typeface="Arial" charset="0"/>
              <a:buNone/>
              <a:defRPr/>
            </a:pPr>
            <a:r>
              <a:rPr lang="ja-JP" altLang="en-US" dirty="0" smtClean="0"/>
              <a:t>バイオマス・・・再生可能な生物由来の有機物資源で化石資源を除いたもの</a:t>
            </a:r>
            <a:endParaRPr lang="en-US" altLang="ja-JP" dirty="0" smtClean="0"/>
          </a:p>
          <a:p>
            <a:pPr marL="274320" indent="-274320" eaLnBrk="1" fontAlgn="auto" hangingPunct="1">
              <a:spcBef>
                <a:spcPts val="580"/>
              </a:spcBef>
              <a:spcAft>
                <a:spcPts val="0"/>
              </a:spcAft>
              <a:buFont typeface="Arial" charset="0"/>
              <a:buNone/>
              <a:defRPr/>
            </a:pPr>
            <a:r>
              <a:rPr lang="ja-JP" altLang="en-US" sz="2000" dirty="0" smtClean="0"/>
              <a:t>　　　</a:t>
            </a:r>
            <a:r>
              <a:rPr lang="en-US" altLang="ja-JP" sz="2000" dirty="0" smtClean="0"/>
              <a:t>Ex. </a:t>
            </a:r>
            <a:r>
              <a:rPr lang="ja-JP" altLang="en-US" sz="2000" dirty="0" smtClean="0"/>
              <a:t>エネルギー作物</a:t>
            </a:r>
            <a:endParaRPr lang="en-US" altLang="ja-JP" sz="2000" dirty="0" smtClean="0"/>
          </a:p>
          <a:p>
            <a:pPr marL="274320" indent="-274320" eaLnBrk="1" fontAlgn="auto" hangingPunct="1">
              <a:spcBef>
                <a:spcPts val="580"/>
              </a:spcBef>
              <a:spcAft>
                <a:spcPts val="0"/>
              </a:spcAft>
              <a:buFont typeface="Arial" charset="0"/>
              <a:buNone/>
              <a:defRPr/>
            </a:pPr>
            <a:r>
              <a:rPr lang="ja-JP" altLang="en-US" sz="2000" dirty="0" smtClean="0"/>
              <a:t>　　　　　食物系廃棄物</a:t>
            </a:r>
            <a:endParaRPr lang="en-US" altLang="ja-JP" sz="2000" dirty="0" smtClean="0"/>
          </a:p>
          <a:p>
            <a:pPr marL="274320" indent="-274320" eaLnBrk="1" fontAlgn="auto" hangingPunct="1">
              <a:spcBef>
                <a:spcPts val="580"/>
              </a:spcBef>
              <a:spcAft>
                <a:spcPts val="0"/>
              </a:spcAft>
              <a:buFont typeface="Arial" charset="0"/>
              <a:buNone/>
              <a:defRPr/>
            </a:pPr>
            <a:r>
              <a:rPr lang="ja-JP" altLang="en-US" sz="2000" dirty="0" smtClean="0"/>
              <a:t>　　　　　家畜糞尿</a:t>
            </a:r>
            <a:endParaRPr lang="en-US" altLang="ja-JP" sz="2000" dirty="0" smtClean="0"/>
          </a:p>
          <a:p>
            <a:pPr marL="274320" indent="-274320" eaLnBrk="1" fontAlgn="auto" hangingPunct="1">
              <a:spcBef>
                <a:spcPts val="580"/>
              </a:spcBef>
              <a:spcAft>
                <a:spcPts val="0"/>
              </a:spcAft>
              <a:buFont typeface="Arial" charset="0"/>
              <a:buNone/>
              <a:defRPr/>
            </a:pPr>
            <a:r>
              <a:rPr lang="ja-JP" altLang="en-US" sz="2000" dirty="0" smtClean="0"/>
              <a:t>　　　　　木質系バイオマス</a:t>
            </a:r>
            <a:endParaRPr lang="en-US" altLang="ja-JP" sz="2000" dirty="0" smtClean="0"/>
          </a:p>
          <a:p>
            <a:pPr marL="274320" indent="-274320" eaLnBrk="1" fontAlgn="auto" hangingPunct="1">
              <a:spcBef>
                <a:spcPts val="580"/>
              </a:spcBef>
              <a:spcAft>
                <a:spcPts val="0"/>
              </a:spcAft>
              <a:buFont typeface="Arial" charset="0"/>
              <a:buNone/>
              <a:defRPr/>
            </a:pPr>
            <a:r>
              <a:rPr lang="ja-JP" altLang="en-US" dirty="0" smtClean="0"/>
              <a:t>　</a:t>
            </a:r>
            <a:endParaRPr lang="en-US" altLang="ja-JP" dirty="0" smtClean="0"/>
          </a:p>
        </p:txBody>
      </p:sp>
      <p:sp>
        <p:nvSpPr>
          <p:cNvPr id="4" name="コンテンツ プレースホルダ 3"/>
          <p:cNvSpPr>
            <a:spLocks noGrp="1"/>
          </p:cNvSpPr>
          <p:nvPr>
            <p:ph sz="quarter" idx="2"/>
          </p:nvPr>
        </p:nvSpPr>
        <p:spPr>
          <a:xfrm>
            <a:off x="4933950" y="1447800"/>
            <a:ext cx="3886522" cy="4933528"/>
          </a:xfrm>
        </p:spPr>
        <p:txBody>
          <a:bodyPr rtlCol="0">
            <a:normAutofit lnSpcReduction="10000"/>
          </a:bodyPr>
          <a:lstStyle/>
          <a:p>
            <a:pPr marL="274320" indent="-274320" eaLnBrk="1" fontAlgn="auto" hangingPunct="1">
              <a:spcBef>
                <a:spcPts val="580"/>
              </a:spcBef>
              <a:spcAft>
                <a:spcPts val="0"/>
              </a:spcAft>
              <a:buFont typeface="Arial" pitchFamily="34" charset="0"/>
              <a:buNone/>
              <a:defRPr/>
            </a:pPr>
            <a:r>
              <a:rPr lang="en-US" altLang="ja-JP" sz="2400" dirty="0" smtClean="0"/>
              <a:t>【</a:t>
            </a:r>
            <a:r>
              <a:rPr lang="ja-JP" altLang="en-US" sz="2400" dirty="0" smtClean="0"/>
              <a:t>特徴</a:t>
            </a:r>
            <a:r>
              <a:rPr lang="en-US" altLang="ja-JP" sz="2400" dirty="0" smtClean="0"/>
              <a:t>】</a:t>
            </a:r>
          </a:p>
          <a:p>
            <a:pPr marL="514350" indent="-514350" eaLnBrk="1" fontAlgn="auto" hangingPunct="1">
              <a:spcBef>
                <a:spcPts val="580"/>
              </a:spcBef>
              <a:spcAft>
                <a:spcPts val="0"/>
              </a:spcAft>
              <a:buFont typeface="Arial" pitchFamily="34" charset="0"/>
              <a:buNone/>
              <a:defRPr/>
            </a:pPr>
            <a:r>
              <a:rPr lang="ja-JP" altLang="en-US" sz="2400" b="1" u="sng" dirty="0" smtClean="0"/>
              <a:t>１．カーボンニュートラル</a:t>
            </a:r>
            <a:endParaRPr lang="en-US" altLang="ja-JP" sz="2400" b="1" u="sng" dirty="0" smtClean="0"/>
          </a:p>
          <a:p>
            <a:pPr marL="514350" indent="-514350" eaLnBrk="1" fontAlgn="auto" hangingPunct="1">
              <a:spcBef>
                <a:spcPts val="580"/>
              </a:spcBef>
              <a:spcAft>
                <a:spcPts val="0"/>
              </a:spcAft>
              <a:buFont typeface="Arial" pitchFamily="34" charset="0"/>
              <a:buNone/>
              <a:defRPr/>
            </a:pPr>
            <a:r>
              <a:rPr lang="ja-JP" altLang="en-US" sz="2000" b="1" dirty="0" smtClean="0"/>
              <a:t>　大気中の</a:t>
            </a:r>
            <a:r>
              <a:rPr lang="en-US" altLang="ja-JP" sz="2000" b="1" dirty="0" smtClean="0"/>
              <a:t>CO</a:t>
            </a:r>
            <a:r>
              <a:rPr lang="ja-JP" altLang="en-US" sz="2000" b="1" dirty="0" smtClean="0"/>
              <a:t>₂量が増加するのを防ぐ</a:t>
            </a:r>
            <a:endParaRPr lang="en-US" altLang="ja-JP" sz="2000" b="1" dirty="0" smtClean="0"/>
          </a:p>
          <a:p>
            <a:pPr marL="514350" indent="-514350" eaLnBrk="1" fontAlgn="auto" hangingPunct="1">
              <a:spcBef>
                <a:spcPts val="580"/>
              </a:spcBef>
              <a:spcAft>
                <a:spcPts val="0"/>
              </a:spcAft>
              <a:buFont typeface="Arial" pitchFamily="34" charset="0"/>
              <a:buNone/>
              <a:defRPr/>
            </a:pPr>
            <a:r>
              <a:rPr lang="ja-JP" altLang="en-US" sz="2400" b="1" u="sng" dirty="0" smtClean="0"/>
              <a:t>２．再生可能</a:t>
            </a:r>
            <a:endParaRPr lang="en-US" altLang="ja-JP" sz="2400" b="1" u="sng" dirty="0" smtClean="0"/>
          </a:p>
          <a:p>
            <a:pPr marL="514350" indent="-514350" eaLnBrk="1" fontAlgn="auto" hangingPunct="1">
              <a:spcBef>
                <a:spcPts val="580"/>
              </a:spcBef>
              <a:spcAft>
                <a:spcPts val="0"/>
              </a:spcAft>
              <a:buFont typeface="Arial" pitchFamily="34" charset="0"/>
              <a:buNone/>
              <a:defRPr/>
            </a:pPr>
            <a:r>
              <a:rPr lang="ja-JP" altLang="en-US" sz="2000" b="1" dirty="0" smtClean="0"/>
              <a:t>生命と太陽エネルギーがある限り、持続的に再生可能な資源</a:t>
            </a:r>
            <a:endParaRPr lang="en-US" altLang="ja-JP" sz="2000" b="1" dirty="0" smtClean="0"/>
          </a:p>
          <a:p>
            <a:pPr marL="514350" indent="-514350" eaLnBrk="1" fontAlgn="auto" hangingPunct="1">
              <a:spcBef>
                <a:spcPts val="580"/>
              </a:spcBef>
              <a:spcAft>
                <a:spcPts val="0"/>
              </a:spcAft>
              <a:buFont typeface="Arial" pitchFamily="34" charset="0"/>
              <a:buNone/>
              <a:defRPr/>
            </a:pPr>
            <a:endParaRPr lang="en-US" altLang="ja-JP" sz="2000" b="1" dirty="0" smtClean="0"/>
          </a:p>
          <a:p>
            <a:pPr marL="514350" indent="-514350" eaLnBrk="1" fontAlgn="auto" hangingPunct="1">
              <a:spcBef>
                <a:spcPts val="580"/>
              </a:spcBef>
              <a:spcAft>
                <a:spcPts val="0"/>
              </a:spcAft>
              <a:buFont typeface="Arial" pitchFamily="34" charset="0"/>
              <a:buNone/>
              <a:defRPr/>
            </a:pPr>
            <a:r>
              <a:rPr lang="ja-JP" altLang="en-US" sz="2000" b="1" dirty="0" smtClean="0"/>
              <a:t>＊現在世界で流通しているのは第一世代のバイオ燃料</a:t>
            </a:r>
          </a:p>
          <a:p>
            <a:pPr marL="514350" indent="-514350" eaLnBrk="1" fontAlgn="auto" hangingPunct="1">
              <a:spcBef>
                <a:spcPts val="580"/>
              </a:spcBef>
              <a:spcAft>
                <a:spcPts val="0"/>
              </a:spcAft>
              <a:buFont typeface="Arial" pitchFamily="34" charset="0"/>
              <a:buNone/>
              <a:defRPr/>
            </a:pPr>
            <a:endParaRPr lang="ja-JP" altLang="en-US" u="sng"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r>
              <a:rPr lang="ja-JP" altLang="en-US" smtClean="0"/>
              <a:t>バイオ燃料の種類１</a:t>
            </a:r>
          </a:p>
        </p:txBody>
      </p:sp>
      <p:sp>
        <p:nvSpPr>
          <p:cNvPr id="6" name="スライド番号プレースホルダ 5"/>
          <p:cNvSpPr>
            <a:spLocks noGrp="1"/>
          </p:cNvSpPr>
          <p:nvPr>
            <p:ph type="sldNum" sz="quarter" idx="12"/>
          </p:nvPr>
        </p:nvSpPr>
        <p:spPr/>
        <p:txBody>
          <a:bodyPr/>
          <a:lstStyle/>
          <a:p>
            <a:pPr>
              <a:defRPr/>
            </a:pPr>
            <a:fld id="{1BD7B28D-574C-4A7E-AC05-433879617F79}" type="slidenum">
              <a:rPr lang="ja-JP" altLang="en-US"/>
              <a:pPr>
                <a:defRPr/>
              </a:pPr>
              <a:t>5</a:t>
            </a:fld>
            <a:endParaRPr lang="ja-JP" altLang="en-US"/>
          </a:p>
        </p:txBody>
      </p:sp>
      <p:sp>
        <p:nvSpPr>
          <p:cNvPr id="3" name="コンテンツ プレースホルダ 2"/>
          <p:cNvSpPr>
            <a:spLocks noGrp="1"/>
          </p:cNvSpPr>
          <p:nvPr>
            <p:ph sz="quarter" idx="1"/>
          </p:nvPr>
        </p:nvSpPr>
        <p:spPr>
          <a:xfrm>
            <a:off x="457200" y="1600200"/>
            <a:ext cx="4114800" cy="4543425"/>
          </a:xfrm>
        </p:spPr>
        <p:txBody>
          <a:bodyPr rtlCol="0">
            <a:normAutofit lnSpcReduction="10000"/>
          </a:bodyPr>
          <a:lstStyle/>
          <a:p>
            <a:pPr marL="514350" indent="-514350" eaLnBrk="1" fontAlgn="auto" hangingPunct="1">
              <a:spcBef>
                <a:spcPts val="580"/>
              </a:spcBef>
              <a:spcAft>
                <a:spcPts val="0"/>
              </a:spcAft>
              <a:buFont typeface="+mj-lt"/>
              <a:buAutoNum type="arabicPeriod"/>
              <a:defRPr/>
            </a:pPr>
            <a:r>
              <a:rPr lang="ja-JP" altLang="en-US" b="1" u="sng" dirty="0" smtClean="0"/>
              <a:t>バイオエタノール</a:t>
            </a:r>
            <a:r>
              <a:rPr lang="ja-JP" altLang="en-US" dirty="0" smtClean="0"/>
              <a:t>・・・アルコール。工業製品の原料やガソリンの代替品。</a:t>
            </a:r>
            <a:endParaRPr lang="en-US" altLang="ja-JP" dirty="0" smtClean="0"/>
          </a:p>
          <a:p>
            <a:pPr marL="514350" indent="-514350" eaLnBrk="1" fontAlgn="auto" hangingPunct="1">
              <a:spcBef>
                <a:spcPts val="580"/>
              </a:spcBef>
              <a:spcAft>
                <a:spcPts val="0"/>
              </a:spcAft>
              <a:buFont typeface="+mj-lt"/>
              <a:buAutoNum type="arabicPeriod"/>
              <a:defRPr/>
            </a:pPr>
            <a:r>
              <a:rPr lang="ja-JP" altLang="en-US" b="1" u="sng" dirty="0" smtClean="0"/>
              <a:t>バイオディーゼル</a:t>
            </a:r>
            <a:r>
              <a:rPr lang="ja-JP" altLang="en-US" dirty="0" smtClean="0"/>
              <a:t>・・・食用油。軽油・重油の代替品。</a:t>
            </a:r>
            <a:endParaRPr lang="en-US" altLang="ja-JP" dirty="0" smtClean="0"/>
          </a:p>
          <a:p>
            <a:pPr marL="514350" indent="-514350" eaLnBrk="1" fontAlgn="auto" hangingPunct="1">
              <a:spcBef>
                <a:spcPts val="580"/>
              </a:spcBef>
              <a:spcAft>
                <a:spcPts val="0"/>
              </a:spcAft>
              <a:buFont typeface="+mj-lt"/>
              <a:buAutoNum type="arabicPeriod"/>
              <a:defRPr/>
            </a:pPr>
            <a:r>
              <a:rPr lang="ja-JP" altLang="en-US" dirty="0" smtClean="0"/>
              <a:t>バイオメタノール・・・メタンの原料。水溶性で毒性が強いため、健康被害への配慮から開発進まず。</a:t>
            </a:r>
          </a:p>
        </p:txBody>
      </p:sp>
      <p:pic>
        <p:nvPicPr>
          <p:cNvPr id="14341" name="図 4" descr="バイオ燃料.jpg"/>
          <p:cNvPicPr>
            <a:picLocks noGrp="1" noChangeAspect="1"/>
          </p:cNvPicPr>
          <p:nvPr>
            <p:ph sz="quarter" idx="2"/>
          </p:nvPr>
        </p:nvPicPr>
        <p:blipFill>
          <a:blip r:embed="rId2" cstate="print"/>
          <a:srcRect/>
          <a:stretch>
            <a:fillRect/>
          </a:stretch>
        </p:blipFill>
        <p:spPr>
          <a:xfrm>
            <a:off x="5857875" y="1571625"/>
            <a:ext cx="2000250" cy="2000250"/>
          </a:xfrm>
          <a:noFill/>
        </p:spPr>
      </p:pic>
      <p:pic>
        <p:nvPicPr>
          <p:cNvPr id="14342" name="Picture 6" descr="C:\Users\akiho\Pictures\180px-Biodiesel.jpg"/>
          <p:cNvPicPr>
            <a:picLocks noChangeAspect="1" noChangeArrowheads="1"/>
          </p:cNvPicPr>
          <p:nvPr/>
        </p:nvPicPr>
        <p:blipFill>
          <a:blip r:embed="rId3" cstate="print"/>
          <a:srcRect/>
          <a:stretch>
            <a:fillRect/>
          </a:stretch>
        </p:blipFill>
        <p:spPr bwMode="auto">
          <a:xfrm>
            <a:off x="6000750" y="4214813"/>
            <a:ext cx="1714500" cy="1885950"/>
          </a:xfrm>
          <a:prstGeom prst="rect">
            <a:avLst/>
          </a:prstGeom>
          <a:noFill/>
          <a:ln w="9525">
            <a:noFill/>
            <a:miter lim="800000"/>
            <a:headEnd/>
            <a:tailEnd/>
          </a:ln>
        </p:spPr>
      </p:pic>
      <p:sp>
        <p:nvSpPr>
          <p:cNvPr id="7" name="テキスト ボックス 6"/>
          <p:cNvSpPr txBox="1"/>
          <p:nvPr/>
        </p:nvSpPr>
        <p:spPr>
          <a:xfrm>
            <a:off x="6012160" y="3645024"/>
            <a:ext cx="2016224" cy="369332"/>
          </a:xfrm>
          <a:prstGeom prst="rect">
            <a:avLst/>
          </a:prstGeom>
          <a:noFill/>
        </p:spPr>
        <p:txBody>
          <a:bodyPr wrap="square" rtlCol="0">
            <a:spAutoFit/>
          </a:bodyPr>
          <a:lstStyle/>
          <a:p>
            <a:r>
              <a:rPr lang="en-US" altLang="ja-JP" dirty="0" smtClean="0"/>
              <a:t>pacifico.co.jp</a:t>
            </a:r>
            <a:endParaRPr kumimoji="1" lang="ja-JP"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457200" y="274638"/>
            <a:ext cx="8229600" cy="939800"/>
          </a:xfrm>
        </p:spPr>
        <p:txBody>
          <a:bodyPr>
            <a:normAutofit fontScale="90000"/>
          </a:bodyPr>
          <a:lstStyle/>
          <a:p>
            <a:pPr eaLnBrk="1" fontAlgn="auto" hangingPunct="1">
              <a:spcAft>
                <a:spcPts val="0"/>
              </a:spcAft>
              <a:defRPr/>
            </a:pPr>
            <a:r>
              <a:rPr lang="ja-JP" altLang="en-US" dirty="0" smtClean="0"/>
              <a:t>第一世代バイオ燃料</a:t>
            </a:r>
            <a:r>
              <a:rPr lang="en-US" altLang="ja-JP" dirty="0" smtClean="0"/>
              <a:t/>
            </a:r>
            <a:br>
              <a:rPr lang="en-US" altLang="ja-JP" dirty="0" smtClean="0"/>
            </a:br>
            <a:r>
              <a:rPr lang="ja-JP" altLang="en-US" dirty="0" smtClean="0"/>
              <a:t>メリット・デメリット</a:t>
            </a:r>
          </a:p>
        </p:txBody>
      </p:sp>
      <p:sp>
        <p:nvSpPr>
          <p:cNvPr id="11267" name="テキスト プレースホルダ 3"/>
          <p:cNvSpPr>
            <a:spLocks noGrp="1"/>
          </p:cNvSpPr>
          <p:nvPr>
            <p:ph type="body" idx="1"/>
          </p:nvPr>
        </p:nvSpPr>
        <p:spPr/>
        <p:txBody>
          <a:bodyPr/>
          <a:lstStyle/>
          <a:p>
            <a:pPr algn="ctr" eaLnBrk="1" fontAlgn="auto" hangingPunct="1">
              <a:spcBef>
                <a:spcPts val="580"/>
              </a:spcBef>
              <a:spcAft>
                <a:spcPts val="0"/>
              </a:spcAft>
              <a:buFont typeface="Wingdings 2"/>
              <a:buNone/>
              <a:defRPr/>
            </a:pPr>
            <a:r>
              <a:rPr lang="ja-JP" altLang="en-US" sz="2800" b="0" smtClean="0"/>
              <a:t>メリット</a:t>
            </a:r>
          </a:p>
        </p:txBody>
      </p:sp>
      <p:sp>
        <p:nvSpPr>
          <p:cNvPr id="11269" name="テキスト プレースホルダ 5"/>
          <p:cNvSpPr>
            <a:spLocks noGrp="1"/>
          </p:cNvSpPr>
          <p:nvPr>
            <p:ph type="body" sz="half" idx="3"/>
          </p:nvPr>
        </p:nvSpPr>
        <p:spPr>
          <a:xfrm>
            <a:off x="4429125" y="1428750"/>
            <a:ext cx="4041775" cy="639763"/>
          </a:xfrm>
        </p:spPr>
        <p:txBody>
          <a:bodyPr/>
          <a:lstStyle/>
          <a:p>
            <a:pPr algn="ctr" eaLnBrk="1" fontAlgn="auto" hangingPunct="1">
              <a:spcBef>
                <a:spcPts val="580"/>
              </a:spcBef>
              <a:spcAft>
                <a:spcPts val="0"/>
              </a:spcAft>
              <a:buFont typeface="Wingdings 2"/>
              <a:buNone/>
              <a:defRPr/>
            </a:pPr>
            <a:r>
              <a:rPr lang="ja-JP" altLang="en-US" sz="2800" b="0" smtClean="0"/>
              <a:t>デメリット</a:t>
            </a:r>
          </a:p>
        </p:txBody>
      </p:sp>
      <p:sp>
        <p:nvSpPr>
          <p:cNvPr id="8" name="スライド番号プレースホルダ 7"/>
          <p:cNvSpPr>
            <a:spLocks noGrp="1"/>
          </p:cNvSpPr>
          <p:nvPr>
            <p:ph type="sldNum" sz="quarter" idx="12"/>
          </p:nvPr>
        </p:nvSpPr>
        <p:spPr/>
        <p:txBody>
          <a:bodyPr/>
          <a:lstStyle/>
          <a:p>
            <a:pPr>
              <a:defRPr/>
            </a:pPr>
            <a:fld id="{39F59B76-7BFE-46CA-BB65-7B3799E06723}" type="slidenum">
              <a:rPr lang="ja-JP" altLang="en-US"/>
              <a:pPr>
                <a:defRPr/>
              </a:pPr>
              <a:t>6</a:t>
            </a:fld>
            <a:endParaRPr lang="ja-JP" altLang="en-US"/>
          </a:p>
        </p:txBody>
      </p:sp>
      <p:sp>
        <p:nvSpPr>
          <p:cNvPr id="5" name="コンテンツ プレースホルダ 4"/>
          <p:cNvSpPr>
            <a:spLocks noGrp="1"/>
          </p:cNvSpPr>
          <p:nvPr>
            <p:ph sz="half" idx="2"/>
          </p:nvPr>
        </p:nvSpPr>
        <p:spPr>
          <a:xfrm>
            <a:off x="457200" y="2174875"/>
            <a:ext cx="3829050" cy="2325688"/>
          </a:xfrm>
        </p:spPr>
        <p:txBody>
          <a:bodyPr rtlCol="0">
            <a:normAutofit fontScale="92500" lnSpcReduction="20000"/>
          </a:bodyPr>
          <a:lstStyle/>
          <a:p>
            <a:pPr marL="274320" indent="-274320" eaLnBrk="1" fontAlgn="auto" hangingPunct="1">
              <a:spcBef>
                <a:spcPts val="580"/>
              </a:spcBef>
              <a:spcAft>
                <a:spcPts val="0"/>
              </a:spcAft>
              <a:buFont typeface="Arial" pitchFamily="34" charset="0"/>
              <a:buChar char="•"/>
              <a:defRPr/>
            </a:pPr>
            <a:r>
              <a:rPr lang="en-US" altLang="ja-JP" dirty="0" smtClean="0"/>
              <a:t>CO₂</a:t>
            </a:r>
            <a:r>
              <a:rPr lang="ja-JP" altLang="en-US" dirty="0" smtClean="0"/>
              <a:t>の増加を抑える？</a:t>
            </a:r>
            <a:endParaRPr lang="en-US" altLang="ja-JP" dirty="0" smtClean="0"/>
          </a:p>
          <a:p>
            <a:pPr marL="274320" indent="-274320" eaLnBrk="1" fontAlgn="auto" hangingPunct="1">
              <a:spcBef>
                <a:spcPts val="580"/>
              </a:spcBef>
              <a:spcAft>
                <a:spcPts val="0"/>
              </a:spcAft>
              <a:buFont typeface="Arial" pitchFamily="34" charset="0"/>
              <a:buChar char="•"/>
              <a:defRPr/>
            </a:pPr>
            <a:r>
              <a:rPr lang="ja-JP" altLang="en-US" dirty="0" smtClean="0"/>
              <a:t>将来的に石油の代替品</a:t>
            </a:r>
            <a:endParaRPr lang="en-US" altLang="ja-JP" dirty="0" smtClean="0"/>
          </a:p>
          <a:p>
            <a:pPr marL="274320" indent="-274320" eaLnBrk="1" fontAlgn="auto" hangingPunct="1">
              <a:spcBef>
                <a:spcPts val="580"/>
              </a:spcBef>
              <a:spcAft>
                <a:spcPts val="0"/>
              </a:spcAft>
              <a:buFont typeface="Arial" pitchFamily="34" charset="0"/>
              <a:buChar char="•"/>
              <a:defRPr/>
            </a:pPr>
            <a:r>
              <a:rPr lang="ja-JP" altLang="en-US" dirty="0" smtClean="0"/>
              <a:t>再生可能</a:t>
            </a:r>
            <a:endParaRPr lang="en-US" altLang="ja-JP" dirty="0" smtClean="0"/>
          </a:p>
          <a:p>
            <a:pPr marL="274320" indent="-274320" eaLnBrk="1" fontAlgn="auto" hangingPunct="1">
              <a:spcBef>
                <a:spcPts val="580"/>
              </a:spcBef>
              <a:spcAft>
                <a:spcPts val="0"/>
              </a:spcAft>
              <a:buFont typeface="Arial" pitchFamily="34" charset="0"/>
              <a:buChar char="•"/>
              <a:defRPr/>
            </a:pPr>
            <a:r>
              <a:rPr lang="ja-JP" altLang="en-US" dirty="0" smtClean="0"/>
              <a:t>廃木材・廃食油のリサイクル</a:t>
            </a:r>
            <a:endParaRPr lang="en-US" altLang="ja-JP" dirty="0" smtClean="0"/>
          </a:p>
          <a:p>
            <a:pPr marL="274320" indent="-274320" eaLnBrk="1" fontAlgn="auto" hangingPunct="1">
              <a:spcBef>
                <a:spcPts val="580"/>
              </a:spcBef>
              <a:spcAft>
                <a:spcPts val="0"/>
              </a:spcAft>
              <a:buFont typeface="Arial" pitchFamily="34" charset="0"/>
              <a:buChar char="•"/>
              <a:defRPr/>
            </a:pPr>
            <a:r>
              <a:rPr lang="ja-JP" altLang="en-US" dirty="0" smtClean="0"/>
              <a:t>排気ガスが綺麗になる</a:t>
            </a:r>
          </a:p>
        </p:txBody>
      </p:sp>
      <p:sp>
        <p:nvSpPr>
          <p:cNvPr id="7" name="コンテンツ プレースホルダ 6"/>
          <p:cNvSpPr>
            <a:spLocks noGrp="1"/>
          </p:cNvSpPr>
          <p:nvPr>
            <p:ph sz="half" idx="4"/>
          </p:nvPr>
        </p:nvSpPr>
        <p:spPr>
          <a:xfrm>
            <a:off x="4000500" y="2071688"/>
            <a:ext cx="4857750" cy="3397250"/>
          </a:xfrm>
        </p:spPr>
        <p:txBody>
          <a:bodyPr rtlCol="0">
            <a:normAutofit fontScale="92500" lnSpcReduction="10000"/>
          </a:bodyPr>
          <a:lstStyle/>
          <a:p>
            <a:pPr marL="274320" indent="-274320" eaLnBrk="1" fontAlgn="auto" hangingPunct="1">
              <a:spcBef>
                <a:spcPts val="580"/>
              </a:spcBef>
              <a:spcAft>
                <a:spcPts val="0"/>
              </a:spcAft>
              <a:buFont typeface="Arial" pitchFamily="34" charset="0"/>
              <a:buChar char="•"/>
              <a:defRPr/>
            </a:pPr>
            <a:r>
              <a:rPr lang="ja-JP" altLang="en-US" dirty="0" smtClean="0"/>
              <a:t>森林破壊につながる</a:t>
            </a:r>
            <a:endParaRPr lang="en-US" altLang="ja-JP" dirty="0" smtClean="0"/>
          </a:p>
          <a:p>
            <a:pPr marL="274320" indent="-274320" eaLnBrk="1" fontAlgn="auto" hangingPunct="1">
              <a:spcBef>
                <a:spcPts val="580"/>
              </a:spcBef>
              <a:spcAft>
                <a:spcPts val="0"/>
              </a:spcAft>
              <a:buFont typeface="Arial" pitchFamily="34" charset="0"/>
              <a:buChar char="•"/>
              <a:defRPr/>
            </a:pPr>
            <a:r>
              <a:rPr lang="ja-JP" altLang="en-US" dirty="0" smtClean="0"/>
              <a:t>穀物価格上昇</a:t>
            </a:r>
            <a:endParaRPr lang="en-US" altLang="ja-JP" dirty="0" smtClean="0"/>
          </a:p>
          <a:p>
            <a:pPr marL="274320" indent="-274320" eaLnBrk="1" fontAlgn="auto" hangingPunct="1">
              <a:spcBef>
                <a:spcPts val="580"/>
              </a:spcBef>
              <a:spcAft>
                <a:spcPts val="0"/>
              </a:spcAft>
              <a:buFont typeface="Arial" pitchFamily="34" charset="0"/>
              <a:buNone/>
              <a:defRPr/>
            </a:pPr>
            <a:r>
              <a:rPr lang="ja-JP" altLang="en-US" dirty="0" smtClean="0"/>
              <a:t>（材料の食料と競合）</a:t>
            </a:r>
            <a:endParaRPr lang="en-US" altLang="ja-JP" dirty="0" smtClean="0"/>
          </a:p>
          <a:p>
            <a:pPr marL="274320" indent="-274320" eaLnBrk="1" fontAlgn="auto" hangingPunct="1">
              <a:spcBef>
                <a:spcPts val="580"/>
              </a:spcBef>
              <a:spcAft>
                <a:spcPts val="0"/>
              </a:spcAft>
              <a:buFont typeface="Arial" pitchFamily="34" charset="0"/>
              <a:buChar char="•"/>
              <a:defRPr/>
            </a:pPr>
            <a:r>
              <a:rPr lang="ja-JP" altLang="en-US" dirty="0" smtClean="0"/>
              <a:t>日本で生産は厳しい</a:t>
            </a:r>
            <a:endParaRPr lang="en-US" altLang="ja-JP" dirty="0" smtClean="0"/>
          </a:p>
          <a:p>
            <a:pPr marL="274320" indent="-274320" eaLnBrk="1" fontAlgn="auto" hangingPunct="1">
              <a:spcBef>
                <a:spcPts val="580"/>
              </a:spcBef>
              <a:spcAft>
                <a:spcPts val="0"/>
              </a:spcAft>
              <a:buFont typeface="Arial" pitchFamily="34" charset="0"/>
              <a:buNone/>
              <a:defRPr/>
            </a:pPr>
            <a:r>
              <a:rPr lang="ja-JP" altLang="en-US" dirty="0" smtClean="0"/>
              <a:t>（土地・食料自給率問題）　</a:t>
            </a:r>
            <a:endParaRPr lang="en-US" altLang="ja-JP" dirty="0" smtClean="0"/>
          </a:p>
          <a:p>
            <a:pPr marL="274320" indent="-274320" eaLnBrk="1" fontAlgn="auto" hangingPunct="1">
              <a:spcBef>
                <a:spcPts val="580"/>
              </a:spcBef>
              <a:spcAft>
                <a:spcPts val="0"/>
              </a:spcAft>
              <a:buFont typeface="Arial" pitchFamily="34" charset="0"/>
              <a:buChar char="•"/>
              <a:defRPr/>
            </a:pPr>
            <a:r>
              <a:rPr lang="ja-JP" altLang="en-US" dirty="0" smtClean="0"/>
              <a:t>水不足</a:t>
            </a:r>
            <a:endParaRPr lang="en-US" altLang="ja-JP" dirty="0" smtClean="0"/>
          </a:p>
          <a:p>
            <a:pPr marL="274320" indent="-274320" eaLnBrk="1" fontAlgn="auto" hangingPunct="1">
              <a:spcBef>
                <a:spcPts val="580"/>
              </a:spcBef>
              <a:spcAft>
                <a:spcPts val="0"/>
              </a:spcAft>
              <a:buFont typeface="Arial" pitchFamily="34" charset="0"/>
              <a:buChar char="•"/>
              <a:defRPr/>
            </a:pPr>
            <a:r>
              <a:rPr lang="ja-JP" altLang="en-US" dirty="0" smtClean="0"/>
              <a:t>必ずしも</a:t>
            </a:r>
            <a:r>
              <a:rPr lang="en-US" altLang="ja-JP" dirty="0" smtClean="0"/>
              <a:t>CO₂</a:t>
            </a:r>
            <a:r>
              <a:rPr lang="ja-JP" altLang="en-US" dirty="0" smtClean="0"/>
              <a:t>削減につながらない</a:t>
            </a:r>
            <a:endParaRPr lang="en-US" altLang="ja-JP" dirty="0" smtClean="0"/>
          </a:p>
          <a:p>
            <a:pPr marL="274320" indent="-274320" eaLnBrk="1" fontAlgn="auto" hangingPunct="1">
              <a:spcBef>
                <a:spcPts val="580"/>
              </a:spcBef>
              <a:spcAft>
                <a:spcPts val="0"/>
              </a:spcAft>
              <a:buFont typeface="Arial" pitchFamily="34" charset="0"/>
              <a:buChar char="•"/>
              <a:defRPr/>
            </a:pPr>
            <a:endParaRPr lang="en-US" altLang="ja-JP" dirty="0" smtClean="0"/>
          </a:p>
          <a:p>
            <a:pPr marL="274320" indent="-274320" eaLnBrk="1" fontAlgn="auto" hangingPunct="1">
              <a:spcBef>
                <a:spcPts val="580"/>
              </a:spcBef>
              <a:spcAft>
                <a:spcPts val="0"/>
              </a:spcAft>
              <a:buFont typeface="Arial" pitchFamily="34" charset="0"/>
              <a:buNone/>
              <a:defRPr/>
            </a:pPr>
            <a:endParaRPr lang="en-US" altLang="ja-JP" dirty="0" smtClean="0"/>
          </a:p>
          <a:p>
            <a:pPr marL="274320" indent="-274320" eaLnBrk="1" fontAlgn="auto" hangingPunct="1">
              <a:spcBef>
                <a:spcPts val="580"/>
              </a:spcBef>
              <a:spcAft>
                <a:spcPts val="0"/>
              </a:spcAft>
              <a:buFont typeface="Arial" pitchFamily="34" charset="0"/>
              <a:buNone/>
              <a:defRPr/>
            </a:pPr>
            <a:endParaRPr lang="ja-JP" altLang="en-US" dirty="0" smtClean="0"/>
          </a:p>
        </p:txBody>
      </p:sp>
      <p:sp>
        <p:nvSpPr>
          <p:cNvPr id="11271" name="テキスト ボックス 7"/>
          <p:cNvSpPr txBox="1">
            <a:spLocks noChangeArrowheads="1"/>
          </p:cNvSpPr>
          <p:nvPr/>
        </p:nvSpPr>
        <p:spPr bwMode="auto">
          <a:xfrm>
            <a:off x="500063" y="5429250"/>
            <a:ext cx="7929562" cy="523875"/>
          </a:xfrm>
          <a:prstGeom prst="rect">
            <a:avLst/>
          </a:prstGeom>
          <a:noFill/>
          <a:ln w="9525">
            <a:noFill/>
            <a:miter lim="800000"/>
            <a:headEnd/>
            <a:tailEnd/>
          </a:ln>
        </p:spPr>
        <p:txBody>
          <a:bodyPr>
            <a:spAutoFit/>
          </a:bodyPr>
          <a:lstStyle/>
          <a:p>
            <a:r>
              <a:rPr lang="ja-JP" altLang="en-US" sz="2800" u="sng">
                <a:solidFill>
                  <a:srgbClr val="FF0000"/>
                </a:solidFill>
                <a:latin typeface="Calibri" pitchFamily="34" charset="0"/>
              </a:rPr>
              <a:t>こうしたデメリットを藻によるバイオ燃料が解決！！</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fade">
                                      <p:cBhvr>
                                        <p:cTn id="7" dur="1000"/>
                                        <p:tgtEl>
                                          <p:spTgt spid="11271">
                                            <p:txEl>
                                              <p:pRg st="0" end="0"/>
                                            </p:txEl>
                                          </p:spTgt>
                                        </p:tgtEl>
                                      </p:cBhvr>
                                    </p:animEffect>
                                    <p:anim calcmode="lin" valueType="num">
                                      <p:cBhvr>
                                        <p:cTn id="8" dur="1000" fill="hold"/>
                                        <p:tgtEl>
                                          <p:spTgt spid="112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smtClean="0"/>
              <a:t>藻によるバイオ燃料</a:t>
            </a:r>
          </a:p>
        </p:txBody>
      </p:sp>
      <p:sp>
        <p:nvSpPr>
          <p:cNvPr id="8" name="スライド番号プレースホルダ 7"/>
          <p:cNvSpPr>
            <a:spLocks noGrp="1"/>
          </p:cNvSpPr>
          <p:nvPr>
            <p:ph type="sldNum" sz="quarter" idx="12"/>
          </p:nvPr>
        </p:nvSpPr>
        <p:spPr/>
        <p:txBody>
          <a:bodyPr/>
          <a:lstStyle/>
          <a:p>
            <a:pPr>
              <a:defRPr/>
            </a:pPr>
            <a:fld id="{2E4F1AF1-8DD6-4F98-B502-717172DCCC8B}" type="slidenum">
              <a:rPr lang="ja-JP" altLang="en-US"/>
              <a:pPr>
                <a:defRPr/>
              </a:pPr>
              <a:t>7</a:t>
            </a:fld>
            <a:endParaRPr lang="ja-JP" altLang="en-US"/>
          </a:p>
        </p:txBody>
      </p:sp>
      <p:sp>
        <p:nvSpPr>
          <p:cNvPr id="17412" name="コンテンツ プレースホルダ 2"/>
          <p:cNvSpPr>
            <a:spLocks noGrp="1"/>
          </p:cNvSpPr>
          <p:nvPr>
            <p:ph sz="quarter" idx="1"/>
          </p:nvPr>
        </p:nvSpPr>
        <p:spPr>
          <a:xfrm>
            <a:off x="914400" y="1447800"/>
            <a:ext cx="3749675" cy="4572000"/>
          </a:xfrm>
        </p:spPr>
        <p:txBody>
          <a:bodyPr>
            <a:normAutofit lnSpcReduction="10000"/>
          </a:bodyPr>
          <a:lstStyle/>
          <a:p>
            <a:pPr eaLnBrk="1" hangingPunct="1"/>
            <a:r>
              <a:rPr lang="ja-JP" altLang="en-US" smtClean="0"/>
              <a:t>光合成によって油を生成</a:t>
            </a:r>
            <a:endParaRPr lang="en-US" altLang="ja-JP" smtClean="0"/>
          </a:p>
          <a:p>
            <a:pPr eaLnBrk="1" hangingPunct="1"/>
            <a:r>
              <a:rPr lang="ja-JP" altLang="en-US" smtClean="0"/>
              <a:t>食料問題と環境に配慮した</a:t>
            </a:r>
            <a:r>
              <a:rPr lang="ja-JP" altLang="en-US" b="1" smtClean="0">
                <a:solidFill>
                  <a:srgbClr val="00B050"/>
                </a:solidFill>
              </a:rPr>
              <a:t>第二世代バイオ燃料</a:t>
            </a:r>
            <a:endParaRPr lang="en-US" altLang="ja-JP" b="1" smtClean="0">
              <a:solidFill>
                <a:srgbClr val="00B050"/>
              </a:solidFill>
            </a:endParaRPr>
          </a:p>
          <a:p>
            <a:pPr eaLnBrk="1" hangingPunct="1">
              <a:buFont typeface="Arial" charset="0"/>
              <a:buNone/>
            </a:pPr>
            <a:r>
              <a:rPr lang="ja-JP" altLang="en-US" u="sng" smtClean="0"/>
              <a:t>種類</a:t>
            </a:r>
            <a:endParaRPr lang="en-US" altLang="ja-JP" u="sng" smtClean="0"/>
          </a:p>
          <a:p>
            <a:pPr eaLnBrk="1" hangingPunct="1">
              <a:buFont typeface="Arial" charset="0"/>
              <a:buNone/>
            </a:pPr>
            <a:r>
              <a:rPr lang="ja-JP" altLang="en-US" smtClean="0"/>
              <a:t>・シュード</a:t>
            </a:r>
            <a:r>
              <a:rPr lang="ja-JP" altLang="en-US" sz="2000" smtClean="0"/>
              <a:t>（シュードコリシスチス・エリプソイディア）</a:t>
            </a:r>
            <a:endParaRPr lang="en-US" altLang="ja-JP" sz="2000" smtClean="0"/>
          </a:p>
          <a:p>
            <a:pPr eaLnBrk="1" hangingPunct="1">
              <a:buFont typeface="Arial" charset="0"/>
              <a:buNone/>
            </a:pPr>
            <a:r>
              <a:rPr lang="ja-JP" altLang="en-US" smtClean="0"/>
              <a:t>・ボトリオ</a:t>
            </a:r>
            <a:r>
              <a:rPr lang="ja-JP" altLang="en-US" sz="2400" smtClean="0"/>
              <a:t>（ボトリオコッカス・ブラウニイ）</a:t>
            </a:r>
            <a:endParaRPr lang="en-US" altLang="ja-JP" smtClean="0"/>
          </a:p>
        </p:txBody>
      </p:sp>
      <p:pic>
        <p:nvPicPr>
          <p:cNvPr id="5" name="コンテンツ プレースホルダ 4" descr="シュード　画像.jpg"/>
          <p:cNvPicPr>
            <a:picLocks noGrp="1" noChangeAspect="1"/>
          </p:cNvPicPr>
          <p:nvPr>
            <p:ph sz="quarter" idx="2"/>
          </p:nvPr>
        </p:nvPicPr>
        <p:blipFill>
          <a:blip r:embed="rId2" cstate="print"/>
          <a:stretch>
            <a:fillRect/>
          </a:stretch>
        </p:blipFill>
        <p:spPr>
          <a:xfrm>
            <a:off x="6000750" y="1357313"/>
            <a:ext cx="2071688" cy="1893887"/>
          </a:xfrm>
          <a:effectLst>
            <a:outerShdw blurRad="292100" dist="139700" dir="2700000" algn="tl" rotWithShape="0">
              <a:srgbClr val="333333">
                <a:alpha val="65000"/>
              </a:srgbClr>
            </a:outerShdw>
          </a:effectLst>
        </p:spPr>
      </p:pic>
      <p:pic>
        <p:nvPicPr>
          <p:cNvPr id="6" name="図 5" descr="ボトリオ　画像.jpg"/>
          <p:cNvPicPr>
            <a:picLocks noChangeAspect="1"/>
          </p:cNvPicPr>
          <p:nvPr/>
        </p:nvPicPr>
        <p:blipFill>
          <a:blip r:embed="rId3" cstate="print"/>
          <a:stretch>
            <a:fillRect/>
          </a:stretch>
        </p:blipFill>
        <p:spPr>
          <a:xfrm>
            <a:off x="6000750" y="4143375"/>
            <a:ext cx="2244725" cy="1500188"/>
          </a:xfrm>
          <a:prstGeom prst="rect">
            <a:avLst/>
          </a:prstGeom>
          <a:ln>
            <a:noFill/>
          </a:ln>
          <a:effectLst>
            <a:outerShdw blurRad="292100" dist="139700" dir="2700000" algn="tl" rotWithShape="0">
              <a:srgbClr val="333333">
                <a:alpha val="65000"/>
              </a:srgbClr>
            </a:outerShdw>
          </a:effectLst>
        </p:spPr>
      </p:pic>
      <p:sp>
        <p:nvSpPr>
          <p:cNvPr id="17415" name="テキスト ボックス 6"/>
          <p:cNvSpPr txBox="1">
            <a:spLocks noChangeArrowheads="1"/>
          </p:cNvSpPr>
          <p:nvPr/>
        </p:nvSpPr>
        <p:spPr bwMode="auto">
          <a:xfrm>
            <a:off x="6143625" y="3429000"/>
            <a:ext cx="1857375" cy="523875"/>
          </a:xfrm>
          <a:prstGeom prst="rect">
            <a:avLst/>
          </a:prstGeom>
          <a:noFill/>
          <a:ln w="9525">
            <a:noFill/>
            <a:miter lim="800000"/>
            <a:headEnd/>
            <a:tailEnd/>
          </a:ln>
        </p:spPr>
        <p:txBody>
          <a:bodyPr>
            <a:spAutoFit/>
          </a:bodyPr>
          <a:lstStyle/>
          <a:p>
            <a:pPr algn="ctr"/>
            <a:r>
              <a:rPr lang="ja-JP" altLang="en-US" sz="2800">
                <a:latin typeface="Calibri" pitchFamily="34" charset="0"/>
              </a:rPr>
              <a:t>シュード</a:t>
            </a:r>
          </a:p>
        </p:txBody>
      </p:sp>
      <p:sp>
        <p:nvSpPr>
          <p:cNvPr id="17416" name="テキスト ボックス 7"/>
          <p:cNvSpPr txBox="1">
            <a:spLocks noChangeArrowheads="1"/>
          </p:cNvSpPr>
          <p:nvPr/>
        </p:nvSpPr>
        <p:spPr bwMode="auto">
          <a:xfrm>
            <a:off x="6215063" y="6000750"/>
            <a:ext cx="2000250" cy="523875"/>
          </a:xfrm>
          <a:prstGeom prst="rect">
            <a:avLst/>
          </a:prstGeom>
          <a:noFill/>
          <a:ln w="9525">
            <a:noFill/>
            <a:miter lim="800000"/>
            <a:headEnd/>
            <a:tailEnd/>
          </a:ln>
        </p:spPr>
        <p:txBody>
          <a:bodyPr>
            <a:spAutoFit/>
          </a:bodyPr>
          <a:lstStyle/>
          <a:p>
            <a:pPr algn="ctr"/>
            <a:r>
              <a:rPr lang="ja-JP" altLang="en-US" sz="2800">
                <a:latin typeface="Calibri" pitchFamily="34" charset="0"/>
              </a:rPr>
              <a:t>ボトリオ</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smtClean="0"/>
              <a:t>藻のメリット</a:t>
            </a:r>
          </a:p>
        </p:txBody>
      </p:sp>
      <p:sp>
        <p:nvSpPr>
          <p:cNvPr id="5" name="スライド番号プレースホルダ 4"/>
          <p:cNvSpPr>
            <a:spLocks noGrp="1"/>
          </p:cNvSpPr>
          <p:nvPr>
            <p:ph type="sldNum" sz="quarter" idx="12"/>
          </p:nvPr>
        </p:nvSpPr>
        <p:spPr/>
        <p:txBody>
          <a:bodyPr/>
          <a:lstStyle/>
          <a:p>
            <a:pPr>
              <a:defRPr/>
            </a:pPr>
            <a:fld id="{88DD9055-CAB1-42E4-B41B-C6E6405E4097}" type="slidenum">
              <a:rPr lang="ja-JP" altLang="en-US"/>
              <a:pPr>
                <a:defRPr/>
              </a:pPr>
              <a:t>8</a:t>
            </a:fld>
            <a:endParaRPr lang="ja-JP" altLang="en-US"/>
          </a:p>
        </p:txBody>
      </p:sp>
      <p:sp>
        <p:nvSpPr>
          <p:cNvPr id="3" name="コンテンツ プレースホルダ 2"/>
          <p:cNvSpPr>
            <a:spLocks noGrp="1"/>
          </p:cNvSpPr>
          <p:nvPr>
            <p:ph sz="quarter" idx="1"/>
          </p:nvPr>
        </p:nvSpPr>
        <p:spPr>
          <a:xfrm>
            <a:off x="914400" y="1447800"/>
            <a:ext cx="3871913" cy="5124450"/>
          </a:xfrm>
        </p:spPr>
        <p:txBody>
          <a:bodyPr rtlCol="0">
            <a:normAutofit fontScale="92500" lnSpcReduction="10000"/>
          </a:bodyPr>
          <a:lstStyle/>
          <a:p>
            <a:pPr marL="514350" indent="-514350" eaLnBrk="1" fontAlgn="auto" hangingPunct="1">
              <a:spcBef>
                <a:spcPts val="580"/>
              </a:spcBef>
              <a:spcAft>
                <a:spcPts val="0"/>
              </a:spcAft>
              <a:buFont typeface="+mj-lt"/>
              <a:buAutoNum type="arabicPeriod"/>
              <a:defRPr/>
            </a:pPr>
            <a:r>
              <a:rPr lang="ja-JP" altLang="en-US" dirty="0" smtClean="0"/>
              <a:t>どこでも育成可能</a:t>
            </a:r>
            <a:r>
              <a:rPr lang="en-US" altLang="ja-JP" dirty="0" smtClean="0"/>
              <a:t> </a:t>
            </a:r>
          </a:p>
          <a:p>
            <a:pPr marL="514350" indent="-514350" eaLnBrk="1" fontAlgn="auto" hangingPunct="1">
              <a:spcBef>
                <a:spcPts val="580"/>
              </a:spcBef>
              <a:spcAft>
                <a:spcPts val="0"/>
              </a:spcAft>
              <a:buFont typeface="Wingdings 2"/>
              <a:buChar char=""/>
              <a:defRPr/>
            </a:pPr>
            <a:r>
              <a:rPr lang="ja-JP" altLang="en-US" dirty="0" smtClean="0"/>
              <a:t>水と太陽光のみ必要</a:t>
            </a:r>
            <a:endParaRPr lang="en-US" altLang="ja-JP" dirty="0" smtClean="0"/>
          </a:p>
          <a:p>
            <a:pPr marL="514350" indent="-514350" eaLnBrk="1" fontAlgn="auto" hangingPunct="1">
              <a:spcBef>
                <a:spcPts val="580"/>
              </a:spcBef>
              <a:spcAft>
                <a:spcPts val="0"/>
              </a:spcAft>
              <a:buFont typeface="Wingdings 2"/>
              <a:buChar char=""/>
              <a:defRPr/>
            </a:pPr>
            <a:r>
              <a:rPr lang="ja-JP" altLang="en-US" dirty="0" smtClean="0"/>
              <a:t>日本に最適な燃料</a:t>
            </a:r>
            <a:endParaRPr lang="en-US" altLang="ja-JP" dirty="0" smtClean="0"/>
          </a:p>
          <a:p>
            <a:pPr marL="514350" indent="-514350" eaLnBrk="1" fontAlgn="auto" hangingPunct="1">
              <a:spcBef>
                <a:spcPts val="580"/>
              </a:spcBef>
              <a:spcAft>
                <a:spcPts val="0"/>
              </a:spcAft>
              <a:buFont typeface="+mj-lt"/>
              <a:buAutoNum type="arabicPeriod" startAt="2"/>
              <a:defRPr/>
            </a:pPr>
            <a:r>
              <a:rPr lang="en-US" altLang="ja-JP" dirty="0" smtClean="0"/>
              <a:t>CO₂</a:t>
            </a:r>
            <a:r>
              <a:rPr lang="ja-JP" altLang="en-US" dirty="0" smtClean="0"/>
              <a:t>吸収率が高い</a:t>
            </a:r>
            <a:endParaRPr lang="en-US" altLang="ja-JP" dirty="0" smtClean="0"/>
          </a:p>
          <a:p>
            <a:pPr marL="514350" indent="-514350" eaLnBrk="1" fontAlgn="auto" hangingPunct="1">
              <a:spcBef>
                <a:spcPts val="580"/>
              </a:spcBef>
              <a:spcAft>
                <a:spcPts val="0"/>
              </a:spcAft>
              <a:defRPr/>
            </a:pPr>
            <a:r>
              <a:rPr lang="ja-JP" altLang="en-US" sz="2400" dirty="0" smtClean="0"/>
              <a:t>藻類：</a:t>
            </a:r>
            <a:r>
              <a:rPr lang="en-US" altLang="ja-JP" sz="2400" dirty="0" smtClean="0"/>
              <a:t>261t/ha</a:t>
            </a:r>
            <a:r>
              <a:rPr lang="ja-JP" altLang="en-US" sz="2400" dirty="0" smtClean="0"/>
              <a:t>・</a:t>
            </a:r>
            <a:r>
              <a:rPr lang="en-US" altLang="ja-JP" sz="2400" dirty="0" smtClean="0"/>
              <a:t>year</a:t>
            </a:r>
          </a:p>
          <a:p>
            <a:pPr marL="514350" indent="-514350" eaLnBrk="1" fontAlgn="auto" hangingPunct="1">
              <a:spcBef>
                <a:spcPts val="580"/>
              </a:spcBef>
              <a:spcAft>
                <a:spcPts val="0"/>
              </a:spcAft>
              <a:defRPr/>
            </a:pPr>
            <a:r>
              <a:rPr lang="ja-JP" altLang="en-US" sz="2400" dirty="0" smtClean="0"/>
              <a:t>サトウキビ：</a:t>
            </a:r>
            <a:r>
              <a:rPr lang="en-US" altLang="ja-JP" sz="2400" dirty="0" smtClean="0"/>
              <a:t>18t/ha</a:t>
            </a:r>
            <a:r>
              <a:rPr lang="ja-JP" altLang="en-US" sz="2400" dirty="0" smtClean="0"/>
              <a:t>・</a:t>
            </a:r>
            <a:r>
              <a:rPr lang="en-US" altLang="ja-JP" sz="2400" dirty="0" smtClean="0"/>
              <a:t>year</a:t>
            </a:r>
          </a:p>
          <a:p>
            <a:pPr marL="514350" indent="-514350" eaLnBrk="1" fontAlgn="auto" hangingPunct="1">
              <a:spcBef>
                <a:spcPts val="580"/>
              </a:spcBef>
              <a:spcAft>
                <a:spcPts val="0"/>
              </a:spcAft>
              <a:defRPr/>
            </a:pPr>
            <a:r>
              <a:rPr lang="ja-JP" altLang="en-US" sz="2400" dirty="0" smtClean="0"/>
              <a:t>熱帯雨林：</a:t>
            </a:r>
            <a:r>
              <a:rPr lang="en-US" altLang="ja-JP" sz="2400" dirty="0" smtClean="0"/>
              <a:t>96t/ha</a:t>
            </a:r>
            <a:r>
              <a:rPr lang="ja-JP" altLang="en-US" sz="2400" dirty="0" smtClean="0"/>
              <a:t>・</a:t>
            </a:r>
            <a:r>
              <a:rPr lang="en-US" altLang="ja-JP" sz="2400" dirty="0" smtClean="0"/>
              <a:t>year</a:t>
            </a:r>
          </a:p>
          <a:p>
            <a:pPr marL="514350" indent="-514350" eaLnBrk="1" fontAlgn="auto" hangingPunct="1">
              <a:spcBef>
                <a:spcPts val="580"/>
              </a:spcBef>
              <a:spcAft>
                <a:spcPts val="0"/>
              </a:spcAft>
              <a:buFont typeface="+mj-lt"/>
              <a:buAutoNum type="arabicPeriod" startAt="3"/>
              <a:defRPr/>
            </a:pPr>
            <a:r>
              <a:rPr lang="ja-JP" altLang="en-US" dirty="0" smtClean="0"/>
              <a:t>収穫の効率がいい</a:t>
            </a:r>
            <a:endParaRPr lang="en-US" altLang="ja-JP" dirty="0" smtClean="0"/>
          </a:p>
          <a:p>
            <a:pPr marL="514350" indent="-514350" eaLnBrk="1" fontAlgn="auto" hangingPunct="1">
              <a:spcBef>
                <a:spcPts val="580"/>
              </a:spcBef>
              <a:spcAft>
                <a:spcPts val="0"/>
              </a:spcAft>
              <a:buFont typeface="+mj-lt"/>
              <a:buAutoNum type="arabicPeriod" startAt="3"/>
              <a:defRPr/>
            </a:pPr>
            <a:r>
              <a:rPr lang="ja-JP" altLang="en-US" dirty="0" smtClean="0"/>
              <a:t>産油量が多い</a:t>
            </a:r>
            <a:endParaRPr lang="en-US" altLang="ja-JP" dirty="0" smtClean="0"/>
          </a:p>
          <a:p>
            <a:pPr marL="514350" indent="-514350" eaLnBrk="1" fontAlgn="auto" hangingPunct="1">
              <a:spcBef>
                <a:spcPts val="580"/>
              </a:spcBef>
              <a:spcAft>
                <a:spcPts val="0"/>
              </a:spcAft>
              <a:buFont typeface="Wingdings 2"/>
              <a:buChar char=""/>
              <a:defRPr/>
            </a:pPr>
            <a:r>
              <a:rPr lang="ja-JP" altLang="ja-JP" sz="2400" b="1" dirty="0" smtClean="0"/>
              <a:t>大豆</a:t>
            </a:r>
            <a:r>
              <a:rPr lang="ja-JP" altLang="en-US" sz="2400" b="1" dirty="0" smtClean="0"/>
              <a:t>：</a:t>
            </a:r>
            <a:r>
              <a:rPr lang="en-US" altLang="ja-JP" sz="2400" b="1" dirty="0" smtClean="0"/>
              <a:t>446L/ ha</a:t>
            </a:r>
          </a:p>
          <a:p>
            <a:pPr marL="514350" indent="-514350" eaLnBrk="1" fontAlgn="auto" hangingPunct="1">
              <a:spcBef>
                <a:spcPts val="580"/>
              </a:spcBef>
              <a:spcAft>
                <a:spcPts val="0"/>
              </a:spcAft>
              <a:buFont typeface="Wingdings 2"/>
              <a:buChar char=""/>
              <a:defRPr/>
            </a:pPr>
            <a:r>
              <a:rPr lang="ja-JP" altLang="en-US" sz="2400" b="1" dirty="0" smtClean="0"/>
              <a:t>とうもろこし：</a:t>
            </a:r>
            <a:r>
              <a:rPr lang="en-US" altLang="ja-JP" sz="2400" b="1" dirty="0" smtClean="0"/>
              <a:t>1960L/ha</a:t>
            </a:r>
          </a:p>
          <a:p>
            <a:pPr marL="514350" indent="-514350" eaLnBrk="1" fontAlgn="auto" hangingPunct="1">
              <a:spcBef>
                <a:spcPts val="580"/>
              </a:spcBef>
              <a:spcAft>
                <a:spcPts val="0"/>
              </a:spcAft>
              <a:buFont typeface="Wingdings 2"/>
              <a:buChar char=""/>
              <a:defRPr/>
            </a:pPr>
            <a:r>
              <a:rPr lang="ja-JP" altLang="ja-JP" sz="2400" b="1" dirty="0" smtClean="0"/>
              <a:t>藻類</a:t>
            </a:r>
            <a:r>
              <a:rPr lang="en-US" altLang="ja-JP" sz="2400" b="1" dirty="0" smtClean="0"/>
              <a:t>:9</a:t>
            </a:r>
            <a:r>
              <a:rPr lang="ja-JP" altLang="ja-JP" sz="2400" b="1" dirty="0" smtClean="0"/>
              <a:t>万</a:t>
            </a:r>
            <a:r>
              <a:rPr lang="en-US" altLang="ja-JP" sz="2400" b="1" dirty="0" smtClean="0"/>
              <a:t>8500L/ ha</a:t>
            </a:r>
            <a:endParaRPr lang="en-US" altLang="ja-JP" sz="2400" dirty="0" smtClean="0"/>
          </a:p>
        </p:txBody>
      </p:sp>
      <p:sp>
        <p:nvSpPr>
          <p:cNvPr id="4" name="コンテンツ プレースホルダ 3"/>
          <p:cNvSpPr>
            <a:spLocks noGrp="1"/>
          </p:cNvSpPr>
          <p:nvPr>
            <p:ph sz="quarter" idx="2"/>
          </p:nvPr>
        </p:nvSpPr>
        <p:spPr>
          <a:xfrm>
            <a:off x="4933950" y="1447800"/>
            <a:ext cx="3924300" cy="5124450"/>
          </a:xfrm>
        </p:spPr>
        <p:txBody>
          <a:bodyPr>
            <a:normAutofit fontScale="92500" lnSpcReduction="10000"/>
          </a:bodyPr>
          <a:lstStyle/>
          <a:p>
            <a:pPr marL="514350" indent="-514350" eaLnBrk="1" fontAlgn="auto" hangingPunct="1">
              <a:spcBef>
                <a:spcPts val="580"/>
              </a:spcBef>
              <a:spcAft>
                <a:spcPts val="0"/>
              </a:spcAft>
              <a:buFont typeface="+mj-lt"/>
              <a:buAutoNum type="arabicPeriod" startAt="5"/>
              <a:defRPr/>
            </a:pPr>
            <a:r>
              <a:rPr lang="ja-JP" altLang="en-US" dirty="0" smtClean="0"/>
              <a:t>インフラ設備が容易</a:t>
            </a:r>
            <a:endParaRPr lang="en-US" altLang="ja-JP" dirty="0" smtClean="0"/>
          </a:p>
          <a:p>
            <a:pPr marL="514350" indent="-514350" eaLnBrk="1" fontAlgn="auto" hangingPunct="1">
              <a:spcBef>
                <a:spcPts val="580"/>
              </a:spcBef>
              <a:spcAft>
                <a:spcPts val="0"/>
              </a:spcAft>
              <a:buFont typeface="Wingdings 2"/>
              <a:buChar char=""/>
              <a:defRPr/>
            </a:pPr>
            <a:r>
              <a:rPr lang="ja-JP" altLang="en-US" dirty="0" smtClean="0"/>
              <a:t>パイプラインの利用</a:t>
            </a:r>
            <a:endParaRPr lang="en-US" altLang="ja-JP" dirty="0" smtClean="0"/>
          </a:p>
          <a:p>
            <a:pPr marL="514350" indent="-514350" eaLnBrk="1" fontAlgn="auto" hangingPunct="1">
              <a:spcBef>
                <a:spcPts val="580"/>
              </a:spcBef>
              <a:spcAft>
                <a:spcPts val="0"/>
              </a:spcAft>
              <a:buFont typeface="+mj-lt"/>
              <a:buAutoNum type="arabicPeriod" startAt="6"/>
              <a:defRPr/>
            </a:pPr>
            <a:r>
              <a:rPr lang="ja-JP" altLang="en-US" dirty="0" smtClean="0"/>
              <a:t>直接油を作る</a:t>
            </a:r>
            <a:endParaRPr lang="en-US" altLang="ja-JP" dirty="0" smtClean="0"/>
          </a:p>
          <a:p>
            <a:pPr marL="514350" indent="-514350" eaLnBrk="1" fontAlgn="auto" hangingPunct="1">
              <a:spcBef>
                <a:spcPts val="580"/>
              </a:spcBef>
              <a:spcAft>
                <a:spcPts val="0"/>
              </a:spcAft>
              <a:buFont typeface="Arial" charset="0"/>
              <a:buNone/>
              <a:defRPr/>
            </a:pPr>
            <a:r>
              <a:rPr lang="ja-JP" altLang="en-US" dirty="0" smtClean="0"/>
              <a:t>　⇒生産コストが安い</a:t>
            </a:r>
            <a:endParaRPr lang="en-US" altLang="ja-JP" dirty="0" smtClean="0"/>
          </a:p>
          <a:p>
            <a:pPr marL="514350" indent="-514350" eaLnBrk="1" fontAlgn="auto" hangingPunct="1">
              <a:spcBef>
                <a:spcPts val="580"/>
              </a:spcBef>
              <a:spcAft>
                <a:spcPts val="0"/>
              </a:spcAft>
              <a:buFont typeface="+mj-lt"/>
              <a:buAutoNum type="arabicPeriod" startAt="7"/>
              <a:defRPr/>
            </a:pPr>
            <a:r>
              <a:rPr lang="ja-JP" altLang="en-US" dirty="0" smtClean="0"/>
              <a:t>食料と競合しない</a:t>
            </a:r>
            <a:endParaRPr lang="en-US" altLang="ja-JP" dirty="0" smtClean="0"/>
          </a:p>
          <a:p>
            <a:pPr marL="514350" indent="-514350" eaLnBrk="1" fontAlgn="auto" hangingPunct="1">
              <a:spcBef>
                <a:spcPts val="580"/>
              </a:spcBef>
              <a:spcAft>
                <a:spcPts val="0"/>
              </a:spcAft>
              <a:buFont typeface="+mj-lt"/>
              <a:buAutoNum type="arabicPeriod" startAt="7"/>
              <a:defRPr/>
            </a:pPr>
            <a:r>
              <a:rPr lang="ja-JP" altLang="en-US" dirty="0" smtClean="0"/>
              <a:t>油抽出後の残りバイオエタノールへ</a:t>
            </a:r>
            <a:endParaRPr lang="en-US" altLang="ja-JP" dirty="0" smtClean="0"/>
          </a:p>
          <a:p>
            <a:pPr marL="514350" indent="-514350" eaLnBrk="1" fontAlgn="auto" hangingPunct="1">
              <a:spcBef>
                <a:spcPts val="580"/>
              </a:spcBef>
              <a:spcAft>
                <a:spcPts val="0"/>
              </a:spcAft>
              <a:buFont typeface="+mj-lt"/>
              <a:buAutoNum type="arabicPeriod" startAt="7"/>
              <a:defRPr/>
            </a:pPr>
            <a:r>
              <a:rPr lang="ja-JP" altLang="en-US" dirty="0" smtClean="0"/>
              <a:t>工場から排出された</a:t>
            </a:r>
            <a:r>
              <a:rPr lang="en-US" altLang="ja-JP" dirty="0" smtClean="0"/>
              <a:t>CO₂</a:t>
            </a:r>
            <a:r>
              <a:rPr lang="ja-JP" altLang="en-US" dirty="0" smtClean="0"/>
              <a:t>を利用できる</a:t>
            </a:r>
            <a:endParaRPr lang="en-US" altLang="ja-JP" dirty="0" smtClean="0"/>
          </a:p>
          <a:p>
            <a:pPr marL="274320" indent="-274320" eaLnBrk="1" fontAlgn="auto" hangingPunct="1">
              <a:spcBef>
                <a:spcPts val="580"/>
              </a:spcBef>
              <a:spcAft>
                <a:spcPts val="0"/>
              </a:spcAft>
              <a:buFont typeface="Arial" charset="0"/>
              <a:buNone/>
              <a:defRPr/>
            </a:pPr>
            <a:endParaRPr lang="ja-JP"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タイトル 1"/>
          <p:cNvSpPr>
            <a:spLocks noGrp="1"/>
          </p:cNvSpPr>
          <p:nvPr>
            <p:ph type="title"/>
          </p:nvPr>
        </p:nvSpPr>
        <p:spPr/>
        <p:txBody>
          <a:bodyPr/>
          <a:lstStyle/>
          <a:p>
            <a:pPr eaLnBrk="1" hangingPunct="1"/>
            <a:r>
              <a:rPr lang="ja-JP" altLang="en-US" smtClean="0"/>
              <a:t>石油 </a:t>
            </a:r>
            <a:r>
              <a:rPr lang="en-US" altLang="ja-JP" smtClean="0"/>
              <a:t>V.S. </a:t>
            </a:r>
            <a:r>
              <a:rPr lang="ja-JP" altLang="en-US" smtClean="0"/>
              <a:t>バイオ燃料</a:t>
            </a:r>
          </a:p>
        </p:txBody>
      </p:sp>
      <p:sp>
        <p:nvSpPr>
          <p:cNvPr id="5" name="スライド番号プレースホルダ 4"/>
          <p:cNvSpPr>
            <a:spLocks noGrp="1"/>
          </p:cNvSpPr>
          <p:nvPr>
            <p:ph type="sldNum" sz="quarter" idx="12"/>
          </p:nvPr>
        </p:nvSpPr>
        <p:spPr/>
        <p:txBody>
          <a:bodyPr/>
          <a:lstStyle/>
          <a:p>
            <a:pPr>
              <a:defRPr/>
            </a:pPr>
            <a:fld id="{A90DE868-6B3B-4216-B9A2-1C9FBDCA8786}" type="slidenum">
              <a:rPr lang="ja-JP" altLang="en-US"/>
              <a:pPr>
                <a:defRPr/>
              </a:pPr>
              <a:t>9</a:t>
            </a:fld>
            <a:endParaRPr lang="ja-JP" altLang="en-US"/>
          </a:p>
        </p:txBody>
      </p:sp>
      <p:sp>
        <p:nvSpPr>
          <p:cNvPr id="15363" name="コンテンツ プレースホルダ 2"/>
          <p:cNvSpPr>
            <a:spLocks noGrp="1"/>
          </p:cNvSpPr>
          <p:nvPr>
            <p:ph sz="quarter" idx="1"/>
          </p:nvPr>
        </p:nvSpPr>
        <p:spPr>
          <a:xfrm>
            <a:off x="500063" y="1428750"/>
            <a:ext cx="8229600" cy="5214938"/>
          </a:xfrm>
        </p:spPr>
        <p:txBody>
          <a:bodyPr/>
          <a:lstStyle/>
          <a:p>
            <a:pPr eaLnBrk="1" hangingPunct="1">
              <a:buFont typeface="Arial" charset="0"/>
              <a:buNone/>
            </a:pPr>
            <a:endParaRPr lang="en-US" altLang="ja-JP" sz="2800" u="sng" smtClean="0"/>
          </a:p>
          <a:p>
            <a:pPr eaLnBrk="1" hangingPunct="1">
              <a:buFont typeface="Arial" charset="0"/>
              <a:buNone/>
            </a:pPr>
            <a:endParaRPr lang="en-US" altLang="ja-JP" sz="2800" u="sng" smtClean="0"/>
          </a:p>
          <a:p>
            <a:pPr eaLnBrk="1" hangingPunct="1">
              <a:buFont typeface="Arial" charset="0"/>
              <a:buNone/>
            </a:pPr>
            <a:endParaRPr lang="en-US" altLang="ja-JP" sz="2800" u="sng" smtClean="0"/>
          </a:p>
          <a:p>
            <a:pPr eaLnBrk="1" hangingPunct="1">
              <a:buFont typeface="Arial" charset="0"/>
              <a:buNone/>
            </a:pPr>
            <a:endParaRPr lang="en-US" altLang="ja-JP" sz="2800" u="sng" smtClean="0"/>
          </a:p>
          <a:p>
            <a:pPr eaLnBrk="1" hangingPunct="1">
              <a:buFont typeface="Arial" charset="0"/>
              <a:buNone/>
            </a:pPr>
            <a:endParaRPr lang="en-US" altLang="ja-JP" sz="2800" u="sng" smtClean="0"/>
          </a:p>
          <a:p>
            <a:pPr eaLnBrk="1" hangingPunct="1">
              <a:buFont typeface="Arial" charset="0"/>
              <a:buNone/>
            </a:pPr>
            <a:endParaRPr lang="en-US" altLang="ja-JP" sz="2800" u="sng" smtClean="0"/>
          </a:p>
          <a:p>
            <a:pPr eaLnBrk="1" hangingPunct="1">
              <a:buFont typeface="Arial" charset="0"/>
              <a:buNone/>
            </a:pPr>
            <a:endParaRPr lang="en-US" altLang="ja-JP" sz="2800" u="sng" smtClean="0"/>
          </a:p>
          <a:p>
            <a:pPr algn="ctr" eaLnBrk="1" hangingPunct="1">
              <a:buFont typeface="Arial" charset="0"/>
              <a:buNone/>
            </a:pPr>
            <a:endParaRPr lang="en-US" altLang="ja-JP" sz="2800" u="sng" smtClean="0"/>
          </a:p>
          <a:p>
            <a:pPr algn="ctr" eaLnBrk="1" hangingPunct="1">
              <a:buFont typeface="Arial" charset="0"/>
              <a:buNone/>
            </a:pPr>
            <a:endParaRPr lang="en-US" altLang="ja-JP" sz="2400" u="sng" smtClean="0"/>
          </a:p>
          <a:p>
            <a:pPr algn="ctr" eaLnBrk="1" hangingPunct="1">
              <a:buFont typeface="Arial" charset="0"/>
              <a:buNone/>
            </a:pPr>
            <a:r>
              <a:rPr lang="ja-JP" altLang="en-US" sz="2800" u="sng" smtClean="0">
                <a:solidFill>
                  <a:srgbClr val="FF0000"/>
                </a:solidFill>
              </a:rPr>
              <a:t>⇒藻の実用化には価格を引き下げることが不可欠</a:t>
            </a:r>
          </a:p>
        </p:txBody>
      </p:sp>
      <p:graphicFrame>
        <p:nvGraphicFramePr>
          <p:cNvPr id="4098" name="グラフ 5"/>
          <p:cNvGraphicFramePr>
            <a:graphicFrameLocks/>
          </p:cNvGraphicFramePr>
          <p:nvPr/>
        </p:nvGraphicFramePr>
        <p:xfrm>
          <a:off x="1500188" y="1357313"/>
          <a:ext cx="6858000" cy="4429125"/>
        </p:xfrm>
        <a:graphic>
          <a:graphicData uri="http://schemas.openxmlformats.org/presentationml/2006/ole">
            <p:oleObj spid="_x0000_s4098" r:id="rId4" imgW="6858594" imgH="4426080" progId="Excel.Sheet.8">
              <p:embed/>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3">
                                            <p:txEl>
                                              <p:pRg st="9" end="9"/>
                                            </p:txEl>
                                          </p:spTgt>
                                        </p:tgtEl>
                                        <p:attrNameLst>
                                          <p:attrName>style.visibility</p:attrName>
                                        </p:attrNameLst>
                                      </p:cBhvr>
                                      <p:to>
                                        <p:strVal val="visible"/>
                                      </p:to>
                                    </p:set>
                                    <p:anim calcmode="lin" valueType="num">
                                      <p:cBhvr>
                                        <p:cTn id="7" dur="1000" fill="hold"/>
                                        <p:tgtEl>
                                          <p:spTgt spid="15363">
                                            <p:txEl>
                                              <p:pRg st="9" end="9"/>
                                            </p:txEl>
                                          </p:spTgt>
                                        </p:tgtEl>
                                        <p:attrNameLst>
                                          <p:attrName>ppt_w</p:attrName>
                                        </p:attrNameLst>
                                      </p:cBhvr>
                                      <p:tavLst>
                                        <p:tav tm="0">
                                          <p:val>
                                            <p:strVal val="#ppt_w*0.70"/>
                                          </p:val>
                                        </p:tav>
                                        <p:tav tm="100000">
                                          <p:val>
                                            <p:strVal val="#ppt_w"/>
                                          </p:val>
                                        </p:tav>
                                      </p:tavLst>
                                    </p:anim>
                                    <p:anim calcmode="lin" valueType="num">
                                      <p:cBhvr>
                                        <p:cTn id="8" dur="1000" fill="hold"/>
                                        <p:tgtEl>
                                          <p:spTgt spid="15363">
                                            <p:txEl>
                                              <p:pRg st="9" end="9"/>
                                            </p:txEl>
                                          </p:spTgt>
                                        </p:tgtEl>
                                        <p:attrNameLst>
                                          <p:attrName>ppt_h</p:attrName>
                                        </p:attrNameLst>
                                      </p:cBhvr>
                                      <p:tavLst>
                                        <p:tav tm="0">
                                          <p:val>
                                            <p:strVal val="#ppt_h"/>
                                          </p:val>
                                        </p:tav>
                                        <p:tav tm="100000">
                                          <p:val>
                                            <p:strVal val="#ppt_h"/>
                                          </p:val>
                                        </p:tav>
                                      </p:tavLst>
                                    </p:anim>
                                    <p:animEffect transition="in" filter="fade">
                                      <p:cBhvr>
                                        <p:cTn id="9" dur="10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8.7"/>
</p:tagLst>
</file>

<file path=ppt/tags/tag2.xml><?xml version="1.0" encoding="utf-8"?>
<p:tagLst xmlns:a="http://schemas.openxmlformats.org/drawingml/2006/main" xmlns:r="http://schemas.openxmlformats.org/officeDocument/2006/relationships" xmlns:p="http://schemas.openxmlformats.org/presentationml/2006/main">
  <p:tag name="TIMING" val="|31.2|0.4"/>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12.4|33.3|3.8"/>
</p:tagLst>
</file>

<file path=ppt/tags/tag5.xml><?xml version="1.0" encoding="utf-8"?>
<p:tagLst xmlns:a="http://schemas.openxmlformats.org/drawingml/2006/main" xmlns:r="http://schemas.openxmlformats.org/officeDocument/2006/relationships" xmlns:p="http://schemas.openxmlformats.org/presentationml/2006/main">
  <p:tag name="TIMING" val="|83.3|0.7"/>
</p:tagLst>
</file>

<file path=ppt/tags/tag6.xml><?xml version="1.0" encoding="utf-8"?>
<p:tagLst xmlns:a="http://schemas.openxmlformats.org/drawingml/2006/main" xmlns:r="http://schemas.openxmlformats.org/officeDocument/2006/relationships" xmlns:p="http://schemas.openxmlformats.org/presentationml/2006/main">
  <p:tag name="TIMING" val="|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315</TotalTime>
  <Words>952</Words>
  <Application>Microsoft Office PowerPoint</Application>
  <PresentationFormat>画面に合わせる (4:3)</PresentationFormat>
  <Paragraphs>298</Paragraphs>
  <Slides>23</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23</vt:i4>
      </vt:variant>
    </vt:vector>
  </HeadingPairs>
  <TitlesOfParts>
    <vt:vector size="26" baseType="lpstr">
      <vt:lpstr>ジャパネスク</vt:lpstr>
      <vt:lpstr>Microsoft Office Excel 97-2003 ワークシート</vt:lpstr>
      <vt:lpstr>Microsoft 数式 3.0</vt:lpstr>
      <vt:lpstr> 藻の新たな可能性</vt:lpstr>
      <vt:lpstr>発表の流れ</vt:lpstr>
      <vt:lpstr>記事の概要</vt:lpstr>
      <vt:lpstr>バイオ燃料とは</vt:lpstr>
      <vt:lpstr>バイオ燃料の種類１</vt:lpstr>
      <vt:lpstr>第一世代バイオ燃料 メリット・デメリット</vt:lpstr>
      <vt:lpstr>藻によるバイオ燃料</vt:lpstr>
      <vt:lpstr>藻のメリット</vt:lpstr>
      <vt:lpstr>石油 V.S. バイオ燃料</vt:lpstr>
      <vt:lpstr>考察</vt:lpstr>
      <vt:lpstr>分析</vt:lpstr>
      <vt:lpstr>考察①</vt:lpstr>
      <vt:lpstr>考察②</vt:lpstr>
      <vt:lpstr>前回の反省と課題</vt:lpstr>
      <vt:lpstr>１．ＥＣＯラベルへ登録</vt:lpstr>
      <vt:lpstr>2.BDF補助金制度</vt:lpstr>
      <vt:lpstr>１と２の相乗効果</vt:lpstr>
      <vt:lpstr>補助金制度の仕組み</vt:lpstr>
      <vt:lpstr>補助金制度の分析～仮定～</vt:lpstr>
      <vt:lpstr>補助金制度の分析</vt:lpstr>
      <vt:lpstr>補助金制度の分析</vt:lpstr>
      <vt:lpstr>まとめ</vt:lpstr>
      <vt:lpstr>参考文献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藻の新たな可能性</dc:title>
  <dc:creator>akiho</dc:creator>
  <cp:lastModifiedBy>akiho</cp:lastModifiedBy>
  <cp:revision>23</cp:revision>
  <dcterms:created xsi:type="dcterms:W3CDTF">2010-09-09T01:56:44Z</dcterms:created>
  <dcterms:modified xsi:type="dcterms:W3CDTF">2010-09-13T03:35:47Z</dcterms:modified>
</cp:coreProperties>
</file>